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308" r:id="rId3"/>
    <p:sldId id="257" r:id="rId4"/>
    <p:sldId id="288" r:id="rId5"/>
    <p:sldId id="310" r:id="rId6"/>
    <p:sldId id="314" r:id="rId7"/>
    <p:sldId id="262" r:id="rId8"/>
    <p:sldId id="264" r:id="rId9"/>
    <p:sldId id="285" r:id="rId10"/>
    <p:sldId id="294" r:id="rId11"/>
    <p:sldId id="295" r:id="rId12"/>
    <p:sldId id="265" r:id="rId13"/>
    <p:sldId id="313" r:id="rId14"/>
    <p:sldId id="266" r:id="rId15"/>
    <p:sldId id="275" r:id="rId16"/>
    <p:sldId id="291" r:id="rId17"/>
    <p:sldId id="315" r:id="rId18"/>
    <p:sldId id="317" r:id="rId19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clrMru>
    <a:srgbClr val="FEE606"/>
    <a:srgbClr val="227321"/>
    <a:srgbClr val="2459AE"/>
    <a:srgbClr val="24A6AE"/>
    <a:srgbClr val="35AA33"/>
    <a:srgbClr val="AA761D"/>
    <a:srgbClr val="B23045"/>
    <a:srgbClr val="A233B5"/>
    <a:srgbClr val="2830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418" autoAdjust="0"/>
  </p:normalViewPr>
  <p:slideViewPr>
    <p:cSldViewPr snapToGrid="0" snapToObjects="1">
      <p:cViewPr varScale="1">
        <p:scale>
          <a:sx n="88" d="100"/>
          <a:sy n="88" d="100"/>
        </p:scale>
        <p:origin x="-11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98C09B-9751-6A40-B829-0A492922B64B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A13B3-B378-714E-804F-93BC05317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29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22493CC4-3DEB-8149-B6BB-19F433862192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2A68A9A7-D928-D841-A1DF-FC396CF9D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81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8A9A7-D928-D841-A1DF-FC396CF9D7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866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baseline="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8A9A7-D928-D841-A1DF-FC396CF9D79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186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8A9A7-D928-D841-A1DF-FC396CF9D79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588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1240" indent="-181240">
              <a:buFont typeface="Arial"/>
              <a:buChar char="•"/>
            </a:pPr>
            <a:endParaRPr lang="en-US" baseline="0" dirty="0" smtClean="0"/>
          </a:p>
          <a:p>
            <a:pPr marL="181240" indent="-181240">
              <a:buFont typeface="Arial"/>
              <a:buChar char="•"/>
            </a:pP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8A9A7-D928-D841-A1DF-FC396CF9D79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669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i="1" baseline="0" dirty="0" smtClean="0">
              <a:solidFill>
                <a:srgbClr val="0000FF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8A9A7-D928-D841-A1DF-FC396CF9D79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917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baseline="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8A9A7-D928-D841-A1DF-FC396CF9D79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186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8A9A7-D928-D841-A1DF-FC396CF9D79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804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8A9A7-D928-D841-A1DF-FC396CF9D79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1938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1240" indent="-181240">
              <a:buFont typeface="Arial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8A9A7-D928-D841-A1DF-FC396CF9D79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337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8A9A7-D928-D841-A1DF-FC396CF9D79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1200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8A9A7-D928-D841-A1DF-FC396CF9D79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337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8A9A7-D928-D841-A1DF-FC396CF9D79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8763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8A9A7-D928-D841-A1DF-FC396CF9D79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9525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8A9A7-D928-D841-A1DF-FC396CF9D79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985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8A9A7-D928-D841-A1DF-FC396CF9D79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8120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8A9A7-D928-D841-A1DF-FC396CF9D79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803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4DEE-4EAF-5542-8DF6-B223C5A61C2C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EEBD4-4BE2-764A-B52E-24AF23BB5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752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4DEE-4EAF-5542-8DF6-B223C5A61C2C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EEBD4-4BE2-764A-B52E-24AF23BB5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186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4DEE-4EAF-5542-8DF6-B223C5A61C2C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EEBD4-4BE2-764A-B52E-24AF23BB5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4DEE-4EAF-5542-8DF6-B223C5A61C2C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EEBD4-4BE2-764A-B52E-24AF23BB5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836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4DEE-4EAF-5542-8DF6-B223C5A61C2C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EEBD4-4BE2-764A-B52E-24AF23BB5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863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4DEE-4EAF-5542-8DF6-B223C5A61C2C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EEBD4-4BE2-764A-B52E-24AF23BB5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633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4DEE-4EAF-5542-8DF6-B223C5A61C2C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EEBD4-4BE2-764A-B52E-24AF23BB5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170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4DEE-4EAF-5542-8DF6-B223C5A61C2C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EEBD4-4BE2-764A-B52E-24AF23BB5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844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4DEE-4EAF-5542-8DF6-B223C5A61C2C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EEBD4-4BE2-764A-B52E-24AF23BB5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473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4DEE-4EAF-5542-8DF6-B223C5A61C2C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EEBD4-4BE2-764A-B52E-24AF23BB5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76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4DEE-4EAF-5542-8DF6-B223C5A61C2C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EEBD4-4BE2-764A-B52E-24AF23BB5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424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54DEE-4EAF-5542-8DF6-B223C5A61C2C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EEBD4-4BE2-764A-B52E-24AF23BB5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309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justtheword.com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englishendeavors.or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5884" y="4122491"/>
            <a:ext cx="7882315" cy="216877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5200" b="1" dirty="0" smtClean="0">
                <a:solidFill>
                  <a:schemeClr val="accent1">
                    <a:lumMod val="50000"/>
                  </a:schemeClr>
                </a:solidFill>
              </a:rPr>
              <a:t>Shadow words: Connecting grammar and vocabulary</a:t>
            </a:r>
          </a:p>
          <a:p>
            <a:pPr algn="l"/>
            <a:r>
              <a:rPr lang="en-US" sz="2200" dirty="0" smtClean="0">
                <a:solidFill>
                  <a:schemeClr val="tx1"/>
                </a:solidFill>
              </a:rPr>
              <a:t>Alice Savage &amp; Colin Ward</a:t>
            </a:r>
          </a:p>
          <a:p>
            <a:pPr algn="l"/>
            <a:r>
              <a:rPr lang="en-US" sz="1600" dirty="0" smtClean="0">
                <a:solidFill>
                  <a:schemeClr val="tx1"/>
                </a:solidFill>
              </a:rPr>
              <a:t>Lone Star College – North Harris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-1554" t="28667" r="2029" b="8255"/>
          <a:stretch/>
        </p:blipFill>
        <p:spPr>
          <a:xfrm>
            <a:off x="-242603" y="-339404"/>
            <a:ext cx="9386603" cy="446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00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1200"/>
            <a:ext cx="8229600" cy="5414963"/>
          </a:xfr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4800" b="1" dirty="0" smtClean="0">
                <a:solidFill>
                  <a:srgbClr val="4F1919"/>
                </a:solidFill>
                <a:latin typeface="Abadi MT Condensed Extra Bold"/>
                <a:cs typeface="Abadi MT Condensed Extra Bold"/>
              </a:rPr>
              <a:t>High frequency words</a:t>
            </a:r>
            <a:endParaRPr lang="en-US" sz="4800" b="1" dirty="0">
              <a:solidFill>
                <a:srgbClr val="4F1919"/>
              </a:solidFill>
              <a:latin typeface="Abadi MT Condensed Extra Bold"/>
              <a:cs typeface="Abadi MT Condensed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347143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 dirty="0" smtClean="0"/>
              <a:t>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30566"/>
          </a:xfrm>
        </p:spPr>
        <p:txBody>
          <a:bodyPr numCol="3">
            <a:normAutofit/>
          </a:bodyPr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584847"/>
              </p:ext>
            </p:extLst>
          </p:nvPr>
        </p:nvGraphicFramePr>
        <p:xfrm>
          <a:off x="457200" y="1483758"/>
          <a:ext cx="8118915" cy="434700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706305"/>
                <a:gridCol w="2706305"/>
                <a:gridCol w="2706305"/>
              </a:tblGrid>
              <a:tr h="764655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Content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Grammar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Shadow</a:t>
                      </a:r>
                      <a:endParaRPr lang="en-US" sz="3600" dirty="0"/>
                    </a:p>
                  </a:txBody>
                  <a:tcPr/>
                </a:tc>
              </a:tr>
              <a:tr h="3582353">
                <a:tc>
                  <a:txBody>
                    <a:bodyPr/>
                    <a:lstStyle/>
                    <a:p>
                      <a:pPr lvl="1"/>
                      <a:r>
                        <a:rPr lang="en-US" sz="3600" dirty="0" smtClean="0"/>
                        <a:t>fork</a:t>
                      </a:r>
                    </a:p>
                    <a:p>
                      <a:pPr lvl="1"/>
                      <a:r>
                        <a:rPr lang="en-US" sz="3600" dirty="0" smtClean="0"/>
                        <a:t>store</a:t>
                      </a:r>
                    </a:p>
                    <a:p>
                      <a:pPr lvl="1"/>
                      <a:r>
                        <a:rPr lang="en-US" sz="3600" dirty="0" smtClean="0"/>
                        <a:t>smell</a:t>
                      </a:r>
                    </a:p>
                    <a:p>
                      <a:pPr lvl="1"/>
                      <a:r>
                        <a:rPr lang="en-US" sz="3600" dirty="0" smtClean="0"/>
                        <a:t>traffic</a:t>
                      </a:r>
                    </a:p>
                    <a:p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3600" dirty="0" smtClean="0"/>
                        <a:t>for</a:t>
                      </a:r>
                    </a:p>
                    <a:p>
                      <a:pPr lvl="1"/>
                      <a:r>
                        <a:rPr lang="en-US" sz="3600" dirty="0" smtClean="0"/>
                        <a:t>the</a:t>
                      </a:r>
                    </a:p>
                    <a:p>
                      <a:pPr lvl="1"/>
                      <a:r>
                        <a:rPr lang="en-US" sz="3600" dirty="0" smtClean="0"/>
                        <a:t>be</a:t>
                      </a:r>
                    </a:p>
                    <a:p>
                      <a:pPr lvl="1"/>
                      <a:r>
                        <a:rPr lang="en-US" sz="3600" dirty="0" smtClean="0"/>
                        <a:t>since</a:t>
                      </a:r>
                    </a:p>
                    <a:p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3600" dirty="0" smtClean="0"/>
                        <a:t>place</a:t>
                      </a:r>
                    </a:p>
                    <a:p>
                      <a:pPr lvl="1"/>
                      <a:r>
                        <a:rPr lang="en-US" sz="3600" dirty="0" smtClean="0"/>
                        <a:t>important</a:t>
                      </a:r>
                    </a:p>
                    <a:p>
                      <a:pPr lvl="1"/>
                      <a:r>
                        <a:rPr lang="en-US" sz="3600" dirty="0" smtClean="0"/>
                        <a:t>bring</a:t>
                      </a:r>
                    </a:p>
                    <a:p>
                      <a:pPr lvl="1"/>
                      <a:r>
                        <a:rPr lang="en-US" sz="3600" dirty="0" smtClean="0"/>
                        <a:t>achieve</a:t>
                      </a:r>
                    </a:p>
                    <a:p>
                      <a:endParaRPr lang="en-US" sz="3600" dirty="0" smtClean="0"/>
                    </a:p>
                    <a:p>
                      <a:endParaRPr lang="en-US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315344" y="5994607"/>
            <a:ext cx="526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Vocabulary selected from </a:t>
            </a:r>
            <a:r>
              <a:rPr lang="en-US" b="1" dirty="0" smtClean="0"/>
              <a:t>Trio Writing </a:t>
            </a:r>
          </a:p>
          <a:p>
            <a:pPr algn="r"/>
            <a:r>
              <a:rPr lang="en-US" dirty="0" smtClean="0"/>
              <a:t>Oxford University Press (in press)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91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dynamic nature of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56688"/>
            <a:ext cx="8062454" cy="2537787"/>
          </a:xfrm>
        </p:spPr>
        <p:txBody>
          <a:bodyPr/>
          <a:lstStyle/>
          <a:p>
            <a:pPr marL="0" indent="0">
              <a:buNone/>
            </a:pPr>
            <a:r>
              <a:rPr lang="en-US" sz="3600" i="1" dirty="0" smtClean="0"/>
              <a:t>“Words are not isolated units of language, but fit into many interlocking systems.”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			- Paul 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76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category is each word?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0704639"/>
              </p:ext>
            </p:extLst>
          </p:nvPr>
        </p:nvGraphicFramePr>
        <p:xfrm>
          <a:off x="955877" y="1600200"/>
          <a:ext cx="7403193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1113"/>
                <a:gridCol w="1523234"/>
                <a:gridCol w="1412677"/>
                <a:gridCol w="1316169"/>
              </a:tblGrid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Content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Grammar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Shadow</a:t>
                      </a:r>
                      <a:endParaRPr lang="en-US" sz="2400" dirty="0"/>
                    </a:p>
                  </a:txBody>
                  <a:tcPr/>
                </a:tc>
              </a:tr>
              <a:tr h="44787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1. approach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2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2. hill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3. however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4. atmosphere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2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5. natural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2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6. sky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7. realize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2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8. towards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126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1200"/>
            <a:ext cx="8229600" cy="5414963"/>
          </a:xfr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4800" b="1" dirty="0" smtClean="0">
                <a:solidFill>
                  <a:srgbClr val="4F1919"/>
                </a:solidFill>
                <a:latin typeface="Abadi MT Condensed Extra Bold"/>
                <a:cs typeface="Abadi MT Condensed Extra Bold"/>
              </a:rPr>
              <a:t>Ways to practice</a:t>
            </a:r>
            <a:endParaRPr lang="en-US" sz="4800" b="1" dirty="0">
              <a:solidFill>
                <a:srgbClr val="4F1919"/>
              </a:solidFill>
              <a:latin typeface="Abadi MT Condensed Extra Bold"/>
              <a:cs typeface="Abadi MT Condensed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131961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Vocabulary strategies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4506"/>
            <a:ext cx="8686800" cy="4501657"/>
          </a:xfrm>
        </p:spPr>
        <p:txBody>
          <a:bodyPr>
            <a:normAutofit/>
          </a:bodyPr>
          <a:lstStyle/>
          <a:p>
            <a:pPr lvl="0"/>
            <a:r>
              <a:rPr lang="en-US" sz="3600" b="1" dirty="0">
                <a:solidFill>
                  <a:srgbClr val="24A6AE"/>
                </a:solidFill>
                <a:cs typeface="Herculanum"/>
              </a:rPr>
              <a:t>Sensory Cues </a:t>
            </a:r>
            <a:r>
              <a:rPr lang="en-US" sz="3600" dirty="0">
                <a:solidFill>
                  <a:srgbClr val="24A6AE"/>
                </a:solidFill>
              </a:rPr>
              <a:t>– </a:t>
            </a:r>
            <a:r>
              <a:rPr lang="en-US" sz="2800" dirty="0">
                <a:solidFill>
                  <a:srgbClr val="24A6AE"/>
                </a:solidFill>
              </a:rPr>
              <a:t>Joshua Foer</a:t>
            </a:r>
          </a:p>
          <a:p>
            <a:pPr lvl="0"/>
            <a:r>
              <a:rPr lang="en-US" sz="3600" b="1" dirty="0">
                <a:solidFill>
                  <a:srgbClr val="2830B5"/>
                </a:solidFill>
              </a:rPr>
              <a:t>Multiple hits </a:t>
            </a:r>
            <a:r>
              <a:rPr lang="en-US" sz="3600" dirty="0">
                <a:solidFill>
                  <a:srgbClr val="2830B5"/>
                </a:solidFill>
              </a:rPr>
              <a:t>– </a:t>
            </a:r>
            <a:r>
              <a:rPr lang="en-US" sz="2800" dirty="0">
                <a:solidFill>
                  <a:srgbClr val="2830B5"/>
                </a:solidFill>
              </a:rPr>
              <a:t>Paul Nation</a:t>
            </a:r>
          </a:p>
          <a:p>
            <a:pPr lvl="0"/>
            <a:r>
              <a:rPr lang="en-US" sz="3600" b="1" dirty="0">
                <a:solidFill>
                  <a:srgbClr val="A233B5"/>
                </a:solidFill>
              </a:rPr>
              <a:t>Brief encounters </a:t>
            </a:r>
            <a:r>
              <a:rPr lang="en-US" sz="3600" dirty="0">
                <a:solidFill>
                  <a:srgbClr val="A233B5"/>
                </a:solidFill>
              </a:rPr>
              <a:t>– </a:t>
            </a:r>
            <a:r>
              <a:rPr lang="en-US" sz="2800" dirty="0">
                <a:solidFill>
                  <a:srgbClr val="A233B5"/>
                </a:solidFill>
              </a:rPr>
              <a:t>Keith </a:t>
            </a:r>
            <a:r>
              <a:rPr lang="en-US" sz="2800" dirty="0" err="1">
                <a:solidFill>
                  <a:srgbClr val="A233B5"/>
                </a:solidFill>
              </a:rPr>
              <a:t>Folse</a:t>
            </a:r>
            <a:endParaRPr lang="en-US" sz="2800" dirty="0">
              <a:solidFill>
                <a:srgbClr val="A233B5"/>
              </a:solidFill>
            </a:endParaRPr>
          </a:p>
          <a:p>
            <a:pPr lvl="0"/>
            <a:r>
              <a:rPr lang="en-US" sz="3600" b="1" dirty="0">
                <a:solidFill>
                  <a:srgbClr val="AA761D"/>
                </a:solidFill>
              </a:rPr>
              <a:t>i + one – </a:t>
            </a:r>
            <a:r>
              <a:rPr lang="en-US" sz="2800" dirty="0">
                <a:solidFill>
                  <a:srgbClr val="AA761D"/>
                </a:solidFill>
              </a:rPr>
              <a:t>Stephen </a:t>
            </a:r>
            <a:r>
              <a:rPr lang="en-US" sz="2800" dirty="0" err="1">
                <a:solidFill>
                  <a:srgbClr val="AA761D"/>
                </a:solidFill>
              </a:rPr>
              <a:t>Krashen</a:t>
            </a:r>
            <a:endParaRPr lang="en-US" sz="2800" dirty="0">
              <a:solidFill>
                <a:srgbClr val="AA761D"/>
              </a:solidFill>
            </a:endParaRPr>
          </a:p>
          <a:p>
            <a:pPr lvl="0"/>
            <a:r>
              <a:rPr lang="en-US" sz="3600" b="1" dirty="0">
                <a:solidFill>
                  <a:srgbClr val="E8B7B7">
                    <a:lumMod val="50000"/>
                  </a:srgbClr>
                </a:solidFill>
              </a:rPr>
              <a:t>Clusters and chunks </a:t>
            </a:r>
            <a:r>
              <a:rPr lang="en-US" sz="3600" dirty="0">
                <a:solidFill>
                  <a:srgbClr val="E8B7B7">
                    <a:lumMod val="50000"/>
                  </a:srgbClr>
                </a:solidFill>
              </a:rPr>
              <a:t>– </a:t>
            </a:r>
            <a:r>
              <a:rPr lang="en-US" sz="2800" dirty="0">
                <a:solidFill>
                  <a:srgbClr val="E8B7B7">
                    <a:lumMod val="50000"/>
                  </a:srgbClr>
                </a:solidFill>
              </a:rPr>
              <a:t>Norbert Schmidt/Eli Hinkle</a:t>
            </a:r>
          </a:p>
          <a:p>
            <a:pPr lvl="0"/>
            <a:r>
              <a:rPr lang="en-US" sz="3600" b="1" dirty="0">
                <a:solidFill>
                  <a:srgbClr val="227321"/>
                </a:solidFill>
              </a:rPr>
              <a:t>Reiteration </a:t>
            </a:r>
            <a:r>
              <a:rPr lang="en-US" sz="2800" dirty="0">
                <a:solidFill>
                  <a:srgbClr val="227321"/>
                </a:solidFill>
              </a:rPr>
              <a:t>– Diane Larsen-Freeman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12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Practice Activity 1: Strange Dictation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4182" cy="4525963"/>
          </a:xfrm>
          <a:solidFill>
            <a:schemeClr val="accent6">
              <a:lumMod val="90000"/>
            </a:schemeClr>
          </a:solidFill>
          <a:ln>
            <a:solidFill>
              <a:srgbClr val="34352A"/>
            </a:solidFill>
          </a:ln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00"/>
                </a:solidFill>
              </a:rPr>
              <a:t>Student</a:t>
            </a:r>
          </a:p>
          <a:p>
            <a:r>
              <a:rPr lang="en-US" dirty="0" smtClean="0"/>
              <a:t>Put your pen/pencil in your left hand (or right hand if you are left handed)</a:t>
            </a:r>
          </a:p>
          <a:p>
            <a:r>
              <a:rPr lang="en-US" dirty="0" smtClean="0"/>
              <a:t>Write the words you hear.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2200" b="1" u="sng" dirty="0" smtClean="0"/>
              <a:t>Repeat</a:t>
            </a:r>
            <a:endParaRPr lang="en-US" sz="2200" b="1" u="sng" dirty="0"/>
          </a:p>
          <a:p>
            <a:r>
              <a:rPr lang="en-US" dirty="0" smtClean="0"/>
              <a:t>Use your regular hand, but write the words backwards.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58080" y="1801914"/>
            <a:ext cx="3228720" cy="338554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34352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Teacher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Say the target words once.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Say it in a sentence.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Repeat the words.</a:t>
            </a:r>
          </a:p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03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Activity 2: Taboo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417638"/>
            <a:ext cx="3694043" cy="4071494"/>
          </a:xfrm>
          <a:solidFill>
            <a:schemeClr val="accent4"/>
          </a:solidFill>
          <a:ln>
            <a:solidFill>
              <a:srgbClr val="34352A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/>
              <a:t>Partner A: 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Face the screen. </a:t>
            </a:r>
          </a:p>
          <a:p>
            <a:r>
              <a:rPr lang="en-US" sz="2800" dirty="0" smtClean="0"/>
              <a:t>Look at the phrases and pictures.</a:t>
            </a:r>
            <a:endParaRPr lang="en-US" sz="2800" dirty="0"/>
          </a:p>
          <a:p>
            <a:r>
              <a:rPr lang="en-US" sz="2800" dirty="0" smtClean="0"/>
              <a:t>Say anything you can to help your partner guess the phrase, but do not say it.  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52081" y="1417638"/>
            <a:ext cx="3577715" cy="4056495"/>
          </a:xfrm>
          <a:prstGeom prst="rect">
            <a:avLst/>
          </a:prstGeom>
          <a:solidFill>
            <a:schemeClr val="accent6"/>
          </a:solidFill>
          <a:ln>
            <a:solidFill>
              <a:srgbClr val="34352A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800" dirty="0" smtClean="0"/>
              <a:t>Partner B: </a:t>
            </a:r>
          </a:p>
          <a:p>
            <a:pPr>
              <a:lnSpc>
                <a:spcPct val="110000"/>
              </a:lnSpc>
            </a:pPr>
            <a:endParaRPr lang="en-US" sz="2800" dirty="0" smtClean="0"/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Face your partner </a:t>
            </a:r>
            <a:r>
              <a:rPr lang="en-US" sz="2800" dirty="0" smtClean="0">
                <a:ln>
                  <a:solidFill>
                    <a:srgbClr val="34352A"/>
                  </a:solidFill>
                </a:ln>
              </a:rPr>
              <a:t>with</a:t>
            </a:r>
            <a:r>
              <a:rPr lang="en-US" sz="2800" dirty="0" smtClean="0"/>
              <a:t> your back to the screen.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Listen to your partner, and guess </a:t>
            </a:r>
            <a:r>
              <a:rPr lang="en-US" sz="2800" smtClean="0"/>
              <a:t>the phrase</a:t>
            </a:r>
            <a:r>
              <a:rPr lang="en-US" sz="2800" dirty="0" smtClean="0"/>
              <a:t>.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5609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Practice Activity </a:t>
            </a:r>
            <a:r>
              <a:rPr lang="en-US" dirty="0"/>
              <a:t>3</a:t>
            </a:r>
            <a:r>
              <a:rPr lang="en-US" dirty="0" smtClean="0"/>
              <a:t>: Mix &amp; Match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55172"/>
              </p:ext>
            </p:extLst>
          </p:nvPr>
        </p:nvGraphicFramePr>
        <p:xfrm>
          <a:off x="457200" y="1417636"/>
          <a:ext cx="6096000" cy="46467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0353"/>
                <a:gridCol w="3115647"/>
              </a:tblGrid>
              <a:tr h="8172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Adjectives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Nouns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65894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popular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stadiums</a:t>
                      </a:r>
                      <a:endParaRPr lang="en-US" sz="32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65894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dangerous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gamers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65894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local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sports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65894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talented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athletes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65894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professional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competitions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73787" y="1741651"/>
            <a:ext cx="2613013" cy="2246769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rgbClr val="34352A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Students: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Get in pairs.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Match words and make phrases.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Make, ask  and answer questions.</a:t>
            </a:r>
          </a:p>
          <a:p>
            <a:pPr marL="285750" indent="-285750">
              <a:buFont typeface="Arial"/>
              <a:buChar char="•"/>
            </a:pP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9754" y="4627841"/>
            <a:ext cx="2357046" cy="1988111"/>
          </a:xfrm>
          <a:solidFill>
            <a:schemeClr val="accent2"/>
          </a:solidFill>
          <a:ln>
            <a:solidFill>
              <a:srgbClr val="34352A"/>
            </a:solidFill>
          </a:ln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Where?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Why?</a:t>
            </a:r>
            <a:endParaRPr lang="en-US" dirty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sz="2400" b="1" u="sng" dirty="0" smtClean="0"/>
          </a:p>
          <a:p>
            <a:pPr marL="0" indent="0">
              <a:buNone/>
            </a:pPr>
            <a:endParaRPr lang="en-US" sz="1300" b="1" u="sng" dirty="0" smtClean="0"/>
          </a:p>
          <a:p>
            <a:pPr marL="0" indent="0">
              <a:buNone/>
            </a:pPr>
            <a:endParaRPr lang="en-US" sz="1300" b="1" u="sng" dirty="0" smtClean="0"/>
          </a:p>
          <a:p>
            <a:pPr marL="0" indent="0">
              <a:buNone/>
            </a:pPr>
            <a:endParaRPr lang="en-US" sz="1300" b="1" u="sng" dirty="0" smtClean="0"/>
          </a:p>
          <a:p>
            <a:pPr marL="0" indent="0">
              <a:buNone/>
            </a:pPr>
            <a:endParaRPr lang="en-US" sz="1300" b="1" u="sng" dirty="0"/>
          </a:p>
          <a:p>
            <a:pPr marL="0" indent="0">
              <a:buNone/>
            </a:pPr>
            <a:endParaRPr lang="en-US" sz="1300" b="1" u="sng" dirty="0" smtClean="0"/>
          </a:p>
          <a:p>
            <a:pPr marL="0" indent="0">
              <a:buNone/>
            </a:pPr>
            <a:endParaRPr lang="en-US" sz="1300" b="1" u="sng" dirty="0"/>
          </a:p>
          <a:p>
            <a:pPr marL="0" indent="0">
              <a:buNone/>
            </a:pPr>
            <a:endParaRPr lang="en-US" sz="1300" b="1" u="sng" dirty="0" smtClean="0"/>
          </a:p>
          <a:p>
            <a:pPr marL="0" indent="0">
              <a:buNone/>
            </a:pPr>
            <a:endParaRPr lang="en-US" sz="1300" b="1" u="sng" dirty="0" smtClean="0"/>
          </a:p>
          <a:p>
            <a:pPr marL="0" indent="0">
              <a:buNone/>
            </a:pPr>
            <a:endParaRPr lang="en-US" sz="1300" b="1" u="sng" dirty="0"/>
          </a:p>
          <a:p>
            <a:pPr marL="0" indent="0">
              <a:buNone/>
            </a:pPr>
            <a:endParaRPr lang="en-US" sz="1300" dirty="0" smtClean="0"/>
          </a:p>
          <a:p>
            <a:pPr marL="0" indent="0">
              <a:buNone/>
            </a:pPr>
            <a:endParaRPr lang="en-US" sz="1300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394002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Activity 4: Word 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846024"/>
            <a:ext cx="3857560" cy="2758619"/>
          </a:xfrm>
          <a:solidFill>
            <a:schemeClr val="accent4"/>
          </a:solidFill>
          <a:ln>
            <a:solidFill>
              <a:srgbClr val="34352A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Partner A: 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Look at phrase A. </a:t>
            </a:r>
            <a:endParaRPr lang="en-US" sz="2800" dirty="0"/>
          </a:p>
          <a:p>
            <a:r>
              <a:rPr lang="en-US" sz="2800" dirty="0" smtClean="0"/>
              <a:t>Create a sentence that describes the picture.  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829240" y="1846024"/>
            <a:ext cx="3857560" cy="2758619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rgbClr val="34352A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800" dirty="0" smtClean="0"/>
              <a:t>Partner B: </a:t>
            </a:r>
          </a:p>
          <a:p>
            <a:pPr marL="0" indent="0">
              <a:buFont typeface="Arial"/>
              <a:buNone/>
            </a:pPr>
            <a:endParaRPr lang="en-US" sz="2800" dirty="0" smtClean="0"/>
          </a:p>
          <a:p>
            <a:r>
              <a:rPr lang="en-US" sz="2800" dirty="0" smtClean="0"/>
              <a:t>Look at phrase B. </a:t>
            </a:r>
          </a:p>
          <a:p>
            <a:r>
              <a:rPr lang="en-US" sz="2800" dirty="0" smtClean="0"/>
              <a:t>Create a sentence that describes the picture.  </a:t>
            </a:r>
          </a:p>
          <a:p>
            <a:pPr marL="0" indent="0">
              <a:buFont typeface="Arial"/>
              <a:buNone/>
            </a:pPr>
            <a:endParaRPr lang="en-US" sz="2800" dirty="0" smtClean="0"/>
          </a:p>
          <a:p>
            <a:pPr marL="0" indent="0">
              <a:buFont typeface="Arial"/>
              <a:buNone/>
            </a:pPr>
            <a:endParaRPr lang="en-US" sz="2800" dirty="0" smtClean="0"/>
          </a:p>
          <a:p>
            <a:pPr marL="0" indent="0">
              <a:buFont typeface="Arial"/>
              <a:buNone/>
            </a:pPr>
            <a:endParaRPr lang="en-US" sz="2800" dirty="0" smtClean="0"/>
          </a:p>
          <a:p>
            <a:pPr marL="0" indent="0">
              <a:buFont typeface="Arial"/>
              <a:buNone/>
            </a:pPr>
            <a:endParaRPr lang="en-US" sz="2800" dirty="0" smtClean="0"/>
          </a:p>
          <a:p>
            <a:pPr marL="0" indent="0">
              <a:buFont typeface="Arial"/>
              <a:buNone/>
            </a:pPr>
            <a:endParaRPr lang="en-US" sz="2800" dirty="0" smtClean="0"/>
          </a:p>
          <a:p>
            <a:pPr marL="0" indent="0">
              <a:buFont typeface="Arial"/>
              <a:buNone/>
            </a:pPr>
            <a:endParaRPr lang="en-US" sz="2800" dirty="0" smtClean="0"/>
          </a:p>
          <a:p>
            <a:pPr marL="0" indent="0">
              <a:buFont typeface="Arial"/>
              <a:buNone/>
            </a:pPr>
            <a:endParaRPr lang="en-US" sz="2800" dirty="0" smtClean="0"/>
          </a:p>
          <a:p>
            <a:pPr marL="0" indent="0">
              <a:buFont typeface="Arial"/>
              <a:buNone/>
            </a:pPr>
            <a:endParaRPr lang="en-US" sz="2000" dirty="0" smtClean="0"/>
          </a:p>
          <a:p>
            <a:pPr marL="0" indent="0">
              <a:buFont typeface="Arial"/>
              <a:buNone/>
            </a:pPr>
            <a:endParaRPr lang="en-US" sz="2000" dirty="0" smtClean="0"/>
          </a:p>
          <a:p>
            <a:pPr marL="0" indent="0"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46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activity 5: Flow Charts</a:t>
            </a:r>
            <a:endParaRPr lang="en-US" dirty="0"/>
          </a:p>
        </p:txBody>
      </p:sp>
      <p:pic>
        <p:nvPicPr>
          <p:cNvPr id="4" name="Content Placeholder 3" descr="Screen Shot 2014-07-24 at 10.56.07 AM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" t="5617" r="4140" b="20919"/>
          <a:stretch/>
        </p:blipFill>
        <p:spPr>
          <a:xfrm>
            <a:off x="775230" y="1450629"/>
            <a:ext cx="7570861" cy="34640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201395" y="4770074"/>
            <a:ext cx="4639523" cy="185281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34352A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u="sng" dirty="0" smtClean="0"/>
              <a:t>Questions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n-US" sz="2400" dirty="0" smtClean="0"/>
              <a:t>What is your favorite sentence?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n-US" sz="2400" dirty="0" smtClean="0"/>
              <a:t>What does the sentence mean?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en-US" sz="2400" dirty="0" smtClean="0"/>
              <a:t>What are some examples?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3402" y="5181204"/>
            <a:ext cx="2909223" cy="1323439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rgbClr val="34352A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Students: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Write two sentences.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Share your sentences.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Discuss the meaning.</a:t>
            </a:r>
          </a:p>
        </p:txBody>
      </p:sp>
    </p:spTree>
    <p:extLst>
      <p:ext uri="{BB962C8B-B14F-4D97-AF65-F5344CB8AC3E}">
        <p14:creationId xmlns:p14="http://schemas.microsoft.com/office/powerpoint/2010/main" val="112219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activity </a:t>
            </a:r>
            <a:r>
              <a:rPr lang="en-US" dirty="0" smtClean="0"/>
              <a:t>6: Assists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b="1" dirty="0"/>
              <a:t>Add nouns or noun phrases to write simple introductory sentences</a:t>
            </a:r>
            <a:r>
              <a:rPr lang="en-US" b="1" dirty="0" smtClean="0"/>
              <a:t>.</a:t>
            </a:r>
            <a:br>
              <a:rPr lang="en-US" b="1" dirty="0" smtClean="0"/>
            </a:br>
            <a:endParaRPr lang="en-US" b="1" dirty="0" smtClean="0"/>
          </a:p>
          <a:p>
            <a:pPr marL="114300" indent="0">
              <a:spcAft>
                <a:spcPts val="600"/>
              </a:spcAft>
              <a:buNone/>
            </a:pPr>
            <a:r>
              <a:rPr lang="en-US" dirty="0" smtClean="0"/>
              <a:t>1. My son </a:t>
            </a:r>
            <a:r>
              <a:rPr lang="en-US" b="1" dirty="0" smtClean="0"/>
              <a:t>pointed</a:t>
            </a:r>
            <a:r>
              <a:rPr lang="en-US" dirty="0" smtClean="0"/>
              <a:t> at…</a:t>
            </a:r>
          </a:p>
          <a:p>
            <a:pPr marL="114300" indent="0">
              <a:spcAft>
                <a:spcPts val="600"/>
              </a:spcAft>
              <a:buNone/>
            </a:pPr>
            <a:r>
              <a:rPr lang="en-US" dirty="0" smtClean="0"/>
              <a:t>2. He was </a:t>
            </a:r>
            <a:r>
              <a:rPr lang="en-US" b="1" dirty="0" smtClean="0"/>
              <a:t>amazed</a:t>
            </a:r>
            <a:r>
              <a:rPr lang="en-US" dirty="0" smtClean="0"/>
              <a:t> by the…</a:t>
            </a:r>
          </a:p>
          <a:p>
            <a:pPr marL="114300" indent="0">
              <a:spcAft>
                <a:spcPts val="600"/>
              </a:spcAft>
              <a:buNone/>
            </a:pPr>
            <a:r>
              <a:rPr lang="en-US" dirty="0" smtClean="0"/>
              <a:t>3. In the </a:t>
            </a:r>
            <a:r>
              <a:rPr lang="en-US" b="1" dirty="0" smtClean="0"/>
              <a:t>distance</a:t>
            </a:r>
            <a:r>
              <a:rPr lang="en-US" dirty="0" smtClean="0"/>
              <a:t>, there were…</a:t>
            </a:r>
          </a:p>
          <a:p>
            <a:pPr marL="114300" indent="0">
              <a:spcAft>
                <a:spcPts val="600"/>
              </a:spcAft>
              <a:buNone/>
            </a:pPr>
            <a:r>
              <a:rPr lang="en-US" dirty="0" smtClean="0"/>
              <a:t>4. We looked up and </a:t>
            </a:r>
            <a:r>
              <a:rPr lang="en-US" b="1" dirty="0" smtClean="0"/>
              <a:t>noticed</a:t>
            </a:r>
            <a:r>
              <a:rPr lang="en-US" dirty="0" smtClean="0"/>
              <a:t> a…</a:t>
            </a:r>
          </a:p>
          <a:p>
            <a:pPr marL="114300" indent="0">
              <a:spcAft>
                <a:spcPts val="600"/>
              </a:spcAft>
              <a:buNone/>
            </a:pPr>
            <a:r>
              <a:rPr lang="en-US" dirty="0"/>
              <a:t>5</a:t>
            </a:r>
            <a:r>
              <a:rPr lang="en-US" dirty="0" smtClean="0"/>
              <a:t>. He had never </a:t>
            </a:r>
            <a:r>
              <a:rPr lang="en-US" b="1" dirty="0" smtClean="0"/>
              <a:t>experienced</a:t>
            </a:r>
            <a:r>
              <a:rPr lang="en-US" dirty="0" smtClean="0"/>
              <a:t>…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72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Practice Activity 7: online 3-2-1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61450"/>
          </a:xfrm>
          <a:solidFill>
            <a:schemeClr val="accent1">
              <a:lumMod val="60000"/>
              <a:lumOff val="40000"/>
            </a:schemeClr>
          </a:solidFill>
          <a:ln>
            <a:solidFill>
              <a:srgbClr val="34352A"/>
            </a:solidFill>
          </a:ln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4500" b="1" dirty="0" smtClean="0"/>
              <a:t>Students</a:t>
            </a:r>
            <a:r>
              <a:rPr lang="en-US" sz="4500" dirty="0" smtClean="0"/>
              <a:t>:</a:t>
            </a:r>
          </a:p>
          <a:p>
            <a:pPr marL="0" indent="0">
              <a:buNone/>
            </a:pPr>
            <a:r>
              <a:rPr lang="en-US" sz="4500" dirty="0" smtClean="0"/>
              <a:t>Use your device. Go </a:t>
            </a:r>
            <a:r>
              <a:rPr lang="en-US" sz="4500" dirty="0"/>
              <a:t>to </a:t>
            </a:r>
            <a:r>
              <a:rPr lang="en-US" sz="4500" dirty="0" smtClean="0">
                <a:hlinkClick r:id="rId3"/>
              </a:rPr>
              <a:t>www.just-the-word.com</a:t>
            </a:r>
            <a:r>
              <a:rPr lang="en-US" sz="4500" dirty="0" smtClean="0"/>
              <a:t> </a:t>
            </a:r>
          </a:p>
          <a:p>
            <a:pPr marL="0" indent="0">
              <a:buNone/>
            </a:pPr>
            <a:r>
              <a:rPr lang="en-US" sz="4500" dirty="0" smtClean="0"/>
              <a:t>Look up the target words.  Write:</a:t>
            </a:r>
          </a:p>
          <a:p>
            <a:pPr lvl="2">
              <a:buFont typeface="Wingdings" charset="2"/>
              <a:buChar char="q"/>
            </a:pPr>
            <a:r>
              <a:rPr lang="en-US" sz="3400" dirty="0" smtClean="0"/>
              <a:t>3 phrases.</a:t>
            </a:r>
          </a:p>
          <a:p>
            <a:pPr lvl="2">
              <a:buFont typeface="Wingdings" charset="2"/>
              <a:buChar char="q"/>
            </a:pPr>
            <a:r>
              <a:rPr lang="en-US" sz="3400" dirty="0" smtClean="0"/>
              <a:t>2 sentences.</a:t>
            </a:r>
          </a:p>
          <a:p>
            <a:pPr lvl="2">
              <a:buFont typeface="Wingdings" charset="2"/>
              <a:buChar char="q"/>
            </a:pPr>
            <a:r>
              <a:rPr lang="en-US" sz="3400" dirty="0" smtClean="0"/>
              <a:t>1 question.</a:t>
            </a:r>
          </a:p>
          <a:p>
            <a:pPr marL="114300" indent="0">
              <a:buNone/>
            </a:pPr>
            <a:r>
              <a:rPr lang="en-US" sz="4200" dirty="0" smtClean="0"/>
              <a:t>Share your phrases and sentences. Ask your partner the question.   Answer your partner’s question.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0933" y="5036378"/>
            <a:ext cx="2705057" cy="830997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rgbClr val="34352A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Student A</a:t>
            </a:r>
            <a:endParaRPr lang="en-US" sz="2400" dirty="0" smtClean="0"/>
          </a:p>
          <a:p>
            <a:r>
              <a:rPr lang="en-US" sz="2400" dirty="0" smtClean="0"/>
              <a:t>ordinary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002533" y="5036378"/>
            <a:ext cx="2853505" cy="830997"/>
          </a:xfrm>
          <a:prstGeom prst="rect">
            <a:avLst/>
          </a:prstGeom>
          <a:solidFill>
            <a:srgbClr val="DE9898"/>
          </a:solidFill>
          <a:ln>
            <a:solidFill>
              <a:srgbClr val="34352A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Student B</a:t>
            </a:r>
          </a:p>
          <a:p>
            <a:r>
              <a:rPr lang="en-US" sz="2400" dirty="0" smtClean="0"/>
              <a:t>join</a:t>
            </a:r>
          </a:p>
        </p:txBody>
      </p:sp>
    </p:spTree>
    <p:extLst>
      <p:ext uri="{BB962C8B-B14F-4D97-AF65-F5344CB8AC3E}">
        <p14:creationId xmlns:p14="http://schemas.microsoft.com/office/powerpoint/2010/main" val="190492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activity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32296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2459AE"/>
                </a:solidFill>
              </a:rPr>
              <a:t>Pictionary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Hangman</a:t>
            </a:r>
          </a:p>
          <a:p>
            <a:r>
              <a:rPr lang="en-US" dirty="0" smtClean="0">
                <a:solidFill>
                  <a:srgbClr val="AA761D"/>
                </a:solidFill>
              </a:rPr>
              <a:t>Charades</a:t>
            </a:r>
          </a:p>
          <a:p>
            <a:r>
              <a:rPr lang="en-US" dirty="0" smtClean="0">
                <a:solidFill>
                  <a:srgbClr val="A233B5"/>
                </a:solidFill>
              </a:rPr>
              <a:t>Concentration</a:t>
            </a:r>
          </a:p>
          <a:p>
            <a:r>
              <a:rPr lang="en-US" dirty="0" smtClean="0">
                <a:solidFill>
                  <a:srgbClr val="24A6AE"/>
                </a:solidFill>
              </a:rPr>
              <a:t>Word chains</a:t>
            </a:r>
          </a:p>
          <a:p>
            <a:r>
              <a:rPr lang="en-US" dirty="0" smtClean="0">
                <a:solidFill>
                  <a:srgbClr val="800000"/>
                </a:solidFill>
              </a:rPr>
              <a:t>Round robin</a:t>
            </a:r>
          </a:p>
          <a:p>
            <a:r>
              <a:rPr lang="en-US" dirty="0" smtClean="0">
                <a:solidFill>
                  <a:srgbClr val="2830B5"/>
                </a:solidFill>
              </a:rPr>
              <a:t>With a phone?</a:t>
            </a:r>
          </a:p>
        </p:txBody>
      </p:sp>
      <p:pic>
        <p:nvPicPr>
          <p:cNvPr id="4" name="Picture 3" descr="IMG_2514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6" r="10643"/>
          <a:stretch/>
        </p:blipFill>
        <p:spPr>
          <a:xfrm>
            <a:off x="4039349" y="1466312"/>
            <a:ext cx="4647451" cy="4651066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 cmpd="sng">
            <a:solidFill>
              <a:srgbClr val="72A376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relaxedInset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9398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 &amp; Website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58342"/>
            <a:ext cx="8229600" cy="145367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latin typeface="+mj-lt"/>
              </a:rPr>
              <a:t>Visit our website and blog!</a:t>
            </a:r>
          </a:p>
          <a:p>
            <a:pPr marL="0" indent="0" algn="ctr">
              <a:buNone/>
            </a:pPr>
            <a:r>
              <a:rPr lang="en-US" u="sng" dirty="0" err="1" smtClean="0">
                <a:solidFill>
                  <a:srgbClr val="0000FF"/>
                </a:solidFill>
                <a:hlinkClick r:id="rId3"/>
              </a:rPr>
              <a:t>englishendeavors.org</a:t>
            </a:r>
            <a:endParaRPr lang="en-US" u="sng" dirty="0" smtClean="0">
              <a:solidFill>
                <a:srgbClr val="0000FF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3521431"/>
            <a:ext cx="8229600" cy="166411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dirty="0" smtClean="0">
                <a:latin typeface="+mj-lt"/>
              </a:rPr>
              <a:t>Contact us:</a:t>
            </a:r>
          </a:p>
          <a:p>
            <a:pPr marL="0" indent="0" algn="ctr">
              <a:buFont typeface="Arial"/>
              <a:buNone/>
            </a:pPr>
            <a:r>
              <a:rPr lang="en-US" dirty="0" err="1" smtClean="0">
                <a:solidFill>
                  <a:srgbClr val="0000FF"/>
                </a:solidFill>
              </a:rPr>
              <a:t>alice.o.savage@lonestar.edu</a:t>
            </a:r>
            <a:endParaRPr lang="en-US" dirty="0" smtClean="0">
              <a:solidFill>
                <a:srgbClr val="0000FF"/>
              </a:solidFill>
            </a:endParaRPr>
          </a:p>
          <a:p>
            <a:pPr marL="0" indent="0" algn="ctr">
              <a:buFont typeface="Arial"/>
              <a:buNone/>
            </a:pPr>
            <a:r>
              <a:rPr lang="en-US" dirty="0" err="1" smtClean="0">
                <a:solidFill>
                  <a:srgbClr val="0000FF"/>
                </a:solidFill>
              </a:rPr>
              <a:t>colin.s.ward@lonestar.edu</a:t>
            </a:r>
            <a:endParaRPr lang="en-US" dirty="0" smtClean="0">
              <a:solidFill>
                <a:srgbClr val="0000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827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7200" dirty="0" smtClean="0"/>
              <a:t>Clay</a:t>
            </a:r>
            <a:r>
              <a:rPr lang="en-US" sz="7200" dirty="0"/>
              <a:t>, B., Blythe, R., </a:t>
            </a:r>
            <a:r>
              <a:rPr lang="en-US" sz="7200" dirty="0" err="1"/>
              <a:t>Bybee</a:t>
            </a:r>
            <a:r>
              <a:rPr lang="en-US" sz="7200" dirty="0"/>
              <a:t>, J., Christiansen, M., Croft, W., Ellis, N., Holland, J., </a:t>
            </a:r>
            <a:r>
              <a:rPr lang="en-US" sz="7200" dirty="0" err="1"/>
              <a:t>Ke</a:t>
            </a:r>
            <a:r>
              <a:rPr lang="en-US" sz="7200" dirty="0"/>
              <a:t>, J., </a:t>
            </a:r>
            <a:r>
              <a:rPr lang="en-US" sz="7200" dirty="0" smtClean="0"/>
              <a:t>	Larson-Freeman</a:t>
            </a:r>
            <a:r>
              <a:rPr lang="en-US" sz="7200" dirty="0"/>
              <a:t>, D., </a:t>
            </a:r>
            <a:r>
              <a:rPr lang="en-US" sz="7200" dirty="0" err="1"/>
              <a:t>Shoenemann</a:t>
            </a:r>
            <a:r>
              <a:rPr lang="en-US" sz="7200" dirty="0"/>
              <a:t>, T. (2009).  Language is a complex adaptive </a:t>
            </a:r>
            <a:r>
              <a:rPr lang="en-US" sz="7200" dirty="0" smtClean="0"/>
              <a:t>	System</a:t>
            </a:r>
            <a:r>
              <a:rPr lang="en-US" sz="7200" dirty="0"/>
              <a:t>: Position Paper.  </a:t>
            </a:r>
            <a:r>
              <a:rPr lang="en-US" sz="7200" i="1" dirty="0"/>
              <a:t>Language Learning 59</a:t>
            </a:r>
            <a:r>
              <a:rPr lang="en-US" sz="7200" dirty="0"/>
              <a:t> (pp. 1-26).  Michigan: University of </a:t>
            </a:r>
            <a:r>
              <a:rPr lang="en-US" sz="7200" dirty="0" smtClean="0"/>
              <a:t>	Michigan</a:t>
            </a:r>
            <a:r>
              <a:rPr lang="en-US" sz="7200" dirty="0"/>
              <a:t>.</a:t>
            </a:r>
          </a:p>
          <a:p>
            <a:pPr marL="0" indent="0">
              <a:buNone/>
            </a:pPr>
            <a:r>
              <a:rPr lang="en-US" sz="7200" dirty="0"/>
              <a:t>Ellis, R. (1997).  Vocabulary acquisition: word structure, collocation, word-class, and </a:t>
            </a:r>
          </a:p>
          <a:p>
            <a:pPr marL="0" indent="0">
              <a:buNone/>
            </a:pPr>
            <a:r>
              <a:rPr lang="en-US" sz="7200" dirty="0" smtClean="0"/>
              <a:t>	meaning</a:t>
            </a:r>
            <a:r>
              <a:rPr lang="en-US" sz="7200" dirty="0"/>
              <a:t>.  In N. Schmitt &amp; M. McCarthy (Eds.), </a:t>
            </a:r>
            <a:r>
              <a:rPr lang="en-US" sz="7200" i="1" dirty="0"/>
              <a:t>Vocabulary: Description, </a:t>
            </a:r>
            <a:r>
              <a:rPr lang="en-US" sz="7200" i="1" dirty="0" smtClean="0"/>
              <a:t>	acquisition</a:t>
            </a:r>
            <a:r>
              <a:rPr lang="en-US" sz="7200" i="1" dirty="0"/>
              <a:t>, and pedagogy</a:t>
            </a:r>
            <a:r>
              <a:rPr lang="en-US" sz="7200" dirty="0"/>
              <a:t> (pp. 122-139).  Cambridge:  Cambridge University </a:t>
            </a:r>
            <a:r>
              <a:rPr lang="en-US" sz="7200" dirty="0" smtClean="0"/>
              <a:t>	Press</a:t>
            </a:r>
            <a:r>
              <a:rPr lang="en-US" sz="7200" dirty="0"/>
              <a:t>.</a:t>
            </a:r>
          </a:p>
          <a:p>
            <a:pPr marL="0" indent="0">
              <a:buNone/>
            </a:pPr>
            <a:r>
              <a:rPr lang="en-US" sz="7200" dirty="0"/>
              <a:t>Foer, J (2011). </a:t>
            </a:r>
            <a:r>
              <a:rPr lang="en-US" sz="7200" i="1" dirty="0"/>
              <a:t>Moonwalking with Einstein: The Art and Science of Remembering </a:t>
            </a:r>
            <a:r>
              <a:rPr lang="en-US" sz="7200" i="1" dirty="0" smtClean="0"/>
              <a:t>	Everything</a:t>
            </a:r>
            <a:r>
              <a:rPr lang="en-US" sz="7200" dirty="0"/>
              <a:t>. </a:t>
            </a:r>
            <a:r>
              <a:rPr lang="en-US" sz="7200" dirty="0" smtClean="0"/>
              <a:t>New </a:t>
            </a:r>
            <a:r>
              <a:rPr lang="en-US" sz="7200" dirty="0"/>
              <a:t>York, NY: The Penguin Press</a:t>
            </a:r>
          </a:p>
          <a:p>
            <a:pPr marL="0" indent="0">
              <a:buNone/>
            </a:pPr>
            <a:r>
              <a:rPr lang="en-US" sz="7200" dirty="0"/>
              <a:t>Granger, S. (1998).  Prefabricated patterns in advanced EFL writing: collocations and </a:t>
            </a:r>
            <a:r>
              <a:rPr lang="en-US" sz="7200" dirty="0" smtClean="0"/>
              <a:t>	lexical phrases</a:t>
            </a:r>
            <a:r>
              <a:rPr lang="en-US" sz="7200" dirty="0"/>
              <a:t>.  In A. Cowie (Ed.), </a:t>
            </a:r>
            <a:r>
              <a:rPr lang="en-US" sz="7200" i="1" dirty="0"/>
              <a:t>Phraseology: theory, analysis and applications</a:t>
            </a:r>
            <a:r>
              <a:rPr lang="en-US" sz="7200" dirty="0"/>
              <a:t> </a:t>
            </a:r>
            <a:r>
              <a:rPr lang="en-US" sz="7200" dirty="0" smtClean="0"/>
              <a:t>	(</a:t>
            </a:r>
            <a:r>
              <a:rPr lang="en-US" sz="7200" dirty="0"/>
              <a:t>pp. 145-160).  </a:t>
            </a:r>
            <a:r>
              <a:rPr lang="en-US" sz="7200" dirty="0" smtClean="0"/>
              <a:t>Oxford</a:t>
            </a:r>
            <a:r>
              <a:rPr lang="en-US" sz="7200" dirty="0"/>
              <a:t>: Oxford University Press.</a:t>
            </a:r>
          </a:p>
          <a:p>
            <a:pPr marL="0" indent="0">
              <a:buNone/>
            </a:pPr>
            <a:r>
              <a:rPr lang="en-US" sz="7200" dirty="0" err="1"/>
              <a:t>Hinkel</a:t>
            </a:r>
            <a:r>
              <a:rPr lang="en-US" sz="7200" dirty="0"/>
              <a:t>, E. (2012).  </a:t>
            </a:r>
            <a:r>
              <a:rPr lang="en-US" sz="7200" i="1" dirty="0"/>
              <a:t>Innovative and Efficient Construction Grammar</a:t>
            </a:r>
            <a:r>
              <a:rPr lang="en-US" sz="7200" dirty="0"/>
              <a:t>.  Selected papers </a:t>
            </a:r>
          </a:p>
          <a:p>
            <a:pPr marL="0" indent="0">
              <a:buNone/>
            </a:pPr>
            <a:r>
              <a:rPr lang="en-US" sz="7200" dirty="0" smtClean="0"/>
              <a:t>	from </a:t>
            </a:r>
            <a:r>
              <a:rPr lang="en-US" sz="7200" dirty="0"/>
              <a:t>the 21</a:t>
            </a:r>
            <a:r>
              <a:rPr lang="en-US" sz="7200" baseline="30000" dirty="0"/>
              <a:t>st</a:t>
            </a:r>
            <a:r>
              <a:rPr lang="en-US" sz="7200" dirty="0"/>
              <a:t> International Symposium on English Teaching.</a:t>
            </a:r>
            <a:r>
              <a:rPr lang="en-US" sz="7200" i="1" dirty="0"/>
              <a:t>  </a:t>
            </a:r>
            <a:r>
              <a:rPr lang="en-US" sz="7200" dirty="0"/>
              <a:t>English Teacher’s </a:t>
            </a:r>
            <a:r>
              <a:rPr lang="en-US" sz="7200" dirty="0" smtClean="0"/>
              <a:t>	Association</a:t>
            </a:r>
            <a:r>
              <a:rPr lang="en-US" sz="7200" dirty="0"/>
              <a:t>, Republic of China (ETA-ROC), Taipei, 51-59.</a:t>
            </a:r>
          </a:p>
          <a:p>
            <a:pPr marL="0" indent="0">
              <a:buNone/>
            </a:pPr>
            <a:r>
              <a:rPr lang="en-US" sz="7200" dirty="0" err="1"/>
              <a:t>Hinkel</a:t>
            </a:r>
            <a:r>
              <a:rPr lang="en-US" sz="7200" dirty="0"/>
              <a:t>, E. (2011)  What research on second language writing tells us and what it </a:t>
            </a:r>
            <a:r>
              <a:rPr lang="en-US" sz="7200" dirty="0" smtClean="0"/>
              <a:t>	doesn’t</a:t>
            </a:r>
            <a:r>
              <a:rPr lang="en-US" sz="7200" dirty="0"/>
              <a:t>.  In E. </a:t>
            </a:r>
            <a:r>
              <a:rPr lang="en-US" sz="7200" dirty="0" err="1" smtClean="0"/>
              <a:t>Hinkel</a:t>
            </a:r>
            <a:r>
              <a:rPr lang="en-US" sz="7200" dirty="0" smtClean="0"/>
              <a:t> </a:t>
            </a:r>
            <a:r>
              <a:rPr lang="en-US" sz="7200" dirty="0"/>
              <a:t>(Ed.), </a:t>
            </a:r>
            <a:r>
              <a:rPr lang="en-US" sz="7200" i="1" dirty="0"/>
              <a:t>Handbook of research in Second Language Teaching </a:t>
            </a:r>
            <a:r>
              <a:rPr lang="en-US" sz="7200" i="1" dirty="0" smtClean="0"/>
              <a:t>	and </a:t>
            </a:r>
            <a:r>
              <a:rPr lang="en-US" sz="7200" i="1" dirty="0"/>
              <a:t>Learning, Volume 2 </a:t>
            </a:r>
            <a:r>
              <a:rPr lang="en-US" sz="7200" dirty="0"/>
              <a:t>(pp. 523-538).  New York: Routledge.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451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109857" cy="265611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100" dirty="0" err="1"/>
              <a:t>Hinkel</a:t>
            </a:r>
            <a:r>
              <a:rPr lang="en-US" sz="2100" dirty="0"/>
              <a:t>, E. (2004) </a:t>
            </a:r>
            <a:r>
              <a:rPr lang="en-US" sz="2100" i="1" dirty="0"/>
              <a:t>Teaching academic ESL writing:  Practical techniques in </a:t>
            </a:r>
            <a:r>
              <a:rPr lang="en-US" sz="2100" i="1" dirty="0" smtClean="0"/>
              <a:t>	vocabulary 	and grammar</a:t>
            </a:r>
            <a:r>
              <a:rPr lang="en-US" sz="2100" i="1" dirty="0"/>
              <a:t>.  </a:t>
            </a:r>
            <a:r>
              <a:rPr lang="en-US" sz="2100" dirty="0"/>
              <a:t>Mahwah, NJ: Lawrence Erlbaum.</a:t>
            </a:r>
          </a:p>
          <a:p>
            <a:pPr marL="0" indent="0">
              <a:buNone/>
            </a:pPr>
            <a:r>
              <a:rPr lang="en-US" sz="2100" dirty="0" err="1"/>
              <a:t>Krashen</a:t>
            </a:r>
            <a:r>
              <a:rPr lang="en-US" sz="2100" dirty="0"/>
              <a:t>, S. (1981). </a:t>
            </a:r>
            <a:r>
              <a:rPr lang="en-US" sz="2100" i="1" dirty="0"/>
              <a:t>Second Language Acquisition and Second Language </a:t>
            </a:r>
            <a:r>
              <a:rPr lang="en-US" sz="2100" i="1" dirty="0" smtClean="0"/>
              <a:t>	Learning 	Theory</a:t>
            </a:r>
            <a:r>
              <a:rPr lang="en-US" sz="2100" dirty="0"/>
              <a:t>. </a:t>
            </a:r>
            <a:r>
              <a:rPr lang="en-US" sz="2100" dirty="0" smtClean="0"/>
              <a:t> London</a:t>
            </a:r>
            <a:r>
              <a:rPr lang="en-US" sz="2100" dirty="0"/>
              <a:t>: </a:t>
            </a:r>
            <a:r>
              <a:rPr lang="en-US" sz="2100" dirty="0" err="1"/>
              <a:t>Pergamon</a:t>
            </a:r>
            <a:r>
              <a:rPr lang="en-US" sz="2100" dirty="0"/>
              <a:t> Press </a:t>
            </a:r>
            <a:r>
              <a:rPr lang="en-US" sz="2100" dirty="0" err="1"/>
              <a:t>Inc</a:t>
            </a:r>
            <a:endParaRPr lang="en-US" sz="2100" dirty="0"/>
          </a:p>
          <a:p>
            <a:pPr marL="0" indent="0">
              <a:buNone/>
            </a:pPr>
            <a:r>
              <a:rPr lang="en-US" sz="2100" dirty="0"/>
              <a:t>Larsen-Freeman, D. (1997).  Chaos/complexity science and second </a:t>
            </a:r>
            <a:r>
              <a:rPr lang="en-US" sz="2100" dirty="0" smtClean="0"/>
              <a:t>	language 	acquisition</a:t>
            </a:r>
            <a:r>
              <a:rPr lang="en-US" sz="2100" dirty="0"/>
              <a:t>.  </a:t>
            </a:r>
            <a:r>
              <a:rPr lang="en-US" sz="2100" i="1" dirty="0" smtClean="0"/>
              <a:t>Applied </a:t>
            </a:r>
            <a:r>
              <a:rPr lang="en-US" sz="2100" i="1" dirty="0"/>
              <a:t>Linguistics, 18, </a:t>
            </a:r>
            <a:r>
              <a:rPr lang="en-US" sz="2100" dirty="0"/>
              <a:t>141-165.</a:t>
            </a:r>
          </a:p>
          <a:p>
            <a:pPr marL="0" indent="0">
              <a:buNone/>
            </a:pPr>
            <a:r>
              <a:rPr lang="en-US" sz="2100" dirty="0"/>
              <a:t>Nation, I.S.P. (2001).  </a:t>
            </a:r>
            <a:r>
              <a:rPr lang="en-US" sz="2100" i="1" dirty="0"/>
              <a:t>Learning vocabulary in another language.</a:t>
            </a:r>
            <a:r>
              <a:rPr lang="en-US" sz="2100" dirty="0"/>
              <a:t>  </a:t>
            </a:r>
            <a:r>
              <a:rPr lang="en-US" sz="2100" dirty="0" smtClean="0"/>
              <a:t>	Cambridge</a:t>
            </a:r>
            <a:r>
              <a:rPr lang="en-US" sz="2100" dirty="0"/>
              <a:t>: </a:t>
            </a:r>
            <a:r>
              <a:rPr lang="en-US" sz="2100" dirty="0" smtClean="0"/>
              <a:t>	Cambridge University </a:t>
            </a:r>
            <a:r>
              <a:rPr lang="en-US" sz="2100" dirty="0"/>
              <a:t>Press.</a:t>
            </a:r>
          </a:p>
          <a:p>
            <a:pPr marL="0" indent="0">
              <a:buNone/>
            </a:pPr>
            <a:r>
              <a:rPr lang="en-US" sz="2100" dirty="0"/>
              <a:t>Schmitt, N. (2000).  Lexical chunks.  </a:t>
            </a:r>
            <a:r>
              <a:rPr lang="en-US" sz="2100" i="1" dirty="0"/>
              <a:t>ELT Journal, Volume 54 (4)</a:t>
            </a:r>
            <a:r>
              <a:rPr lang="en-US" sz="2100" dirty="0"/>
              <a:t>.  Oxford: </a:t>
            </a:r>
            <a:r>
              <a:rPr lang="en-US" sz="2100" dirty="0" smtClean="0"/>
              <a:t>	Oxford 	University Press</a:t>
            </a:r>
            <a:r>
              <a:rPr lang="en-US" sz="2100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246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3845</TotalTime>
  <Words>554</Words>
  <Application>Microsoft Office PowerPoint</Application>
  <PresentationFormat>On-screen Show (4:3)</PresentationFormat>
  <Paragraphs>223</Paragraphs>
  <Slides>18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Words</vt:lpstr>
      <vt:lpstr>The dynamic nature of words</vt:lpstr>
      <vt:lpstr>Which category is each word?</vt:lpstr>
      <vt:lpstr>PowerPoint Presentation</vt:lpstr>
      <vt:lpstr>Vocabulary strategies</vt:lpstr>
      <vt:lpstr>Practice Activity 1: Strange Dictation</vt:lpstr>
      <vt:lpstr>Practice Activity 2: Taboo</vt:lpstr>
      <vt:lpstr>Practice Activity 3: Mix &amp; Match</vt:lpstr>
      <vt:lpstr>Practice Activity 4: Word Forms</vt:lpstr>
      <vt:lpstr>Practice activity 5: Flow Charts</vt:lpstr>
      <vt:lpstr>Practice activity 6: Assists</vt:lpstr>
      <vt:lpstr>Practice Activity 7: online 3-2-1</vt:lpstr>
      <vt:lpstr>Other activity types</vt:lpstr>
      <vt:lpstr>Contact Info &amp; Website </vt:lpstr>
      <vt:lpstr>References</vt:lpstr>
      <vt:lpstr>References</vt:lpstr>
    </vt:vector>
  </TitlesOfParts>
  <Company>Lone Star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Alice Savage</dc:creator>
  <cp:lastModifiedBy>Ward, Colin S</cp:lastModifiedBy>
  <cp:revision>275</cp:revision>
  <cp:lastPrinted>2014-09-13T01:26:31Z</cp:lastPrinted>
  <dcterms:created xsi:type="dcterms:W3CDTF">2014-07-22T16:05:16Z</dcterms:created>
  <dcterms:modified xsi:type="dcterms:W3CDTF">2014-09-16T19:24:29Z</dcterms:modified>
</cp:coreProperties>
</file>