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2"/>
  </p:notesMasterIdLst>
  <p:sldIdLst>
    <p:sldId id="297" r:id="rId2"/>
    <p:sldId id="260" r:id="rId3"/>
    <p:sldId id="261" r:id="rId4"/>
    <p:sldId id="257" r:id="rId5"/>
    <p:sldId id="265" r:id="rId6"/>
    <p:sldId id="267" r:id="rId7"/>
    <p:sldId id="262" r:id="rId8"/>
    <p:sldId id="263" r:id="rId9"/>
    <p:sldId id="264" r:id="rId10"/>
    <p:sldId id="269" r:id="rId11"/>
    <p:sldId id="266" r:id="rId12"/>
    <p:sldId id="268" r:id="rId13"/>
    <p:sldId id="292" r:id="rId14"/>
    <p:sldId id="270" r:id="rId15"/>
    <p:sldId id="286" r:id="rId16"/>
    <p:sldId id="258" r:id="rId17"/>
    <p:sldId id="276" r:id="rId18"/>
    <p:sldId id="271" r:id="rId19"/>
    <p:sldId id="298" r:id="rId20"/>
    <p:sldId id="299" r:id="rId21"/>
    <p:sldId id="300" r:id="rId22"/>
    <p:sldId id="272" r:id="rId23"/>
    <p:sldId id="277" r:id="rId24"/>
    <p:sldId id="279" r:id="rId25"/>
    <p:sldId id="278" r:id="rId26"/>
    <p:sldId id="280" r:id="rId27"/>
    <p:sldId id="281" r:id="rId28"/>
    <p:sldId id="282" r:id="rId29"/>
    <p:sldId id="283" r:id="rId30"/>
    <p:sldId id="284" r:id="rId31"/>
    <p:sldId id="287" r:id="rId32"/>
    <p:sldId id="273" r:id="rId33"/>
    <p:sldId id="274" r:id="rId34"/>
    <p:sldId id="289" r:id="rId35"/>
    <p:sldId id="293" r:id="rId36"/>
    <p:sldId id="290" r:id="rId37"/>
    <p:sldId id="275" r:id="rId38"/>
    <p:sldId id="291" r:id="rId39"/>
    <p:sldId id="295" r:id="rId40"/>
    <p:sldId id="28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55"/>
    <p:restoredTop sz="78003"/>
  </p:normalViewPr>
  <p:slideViewPr>
    <p:cSldViewPr snapToGrid="0" snapToObjects="1">
      <p:cViewPr varScale="1">
        <p:scale>
          <a:sx n="85" d="100"/>
          <a:sy n="85" d="100"/>
        </p:scale>
        <p:origin x="108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81B6BF-D249-48E2-9246-005A31BCB5AC}"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672B98F0-1F11-4D1B-A1F2-59BEB69F2EB5}">
      <dgm:prSet/>
      <dgm:spPr/>
      <dgm:t>
        <a:bodyPr/>
        <a:lstStyle/>
        <a:p>
          <a:pPr>
            <a:lnSpc>
              <a:spcPct val="100000"/>
            </a:lnSpc>
          </a:pPr>
          <a:r>
            <a:rPr lang="en-US"/>
            <a:t>Words?</a:t>
          </a:r>
        </a:p>
      </dgm:t>
    </dgm:pt>
    <dgm:pt modelId="{7F9023D8-43F9-4275-8FAB-07CC9310C586}" type="parTrans" cxnId="{C9ABBD23-E927-4448-A15C-1A02CFC6AEFF}">
      <dgm:prSet/>
      <dgm:spPr/>
      <dgm:t>
        <a:bodyPr/>
        <a:lstStyle/>
        <a:p>
          <a:endParaRPr lang="en-US"/>
        </a:p>
      </dgm:t>
    </dgm:pt>
    <dgm:pt modelId="{9949A934-BC64-4131-9AA4-E3DC16E7B037}" type="sibTrans" cxnId="{C9ABBD23-E927-4448-A15C-1A02CFC6AEFF}">
      <dgm:prSet/>
      <dgm:spPr/>
      <dgm:t>
        <a:bodyPr/>
        <a:lstStyle/>
        <a:p>
          <a:endParaRPr lang="en-US"/>
        </a:p>
      </dgm:t>
    </dgm:pt>
    <dgm:pt modelId="{9D00F80F-AC6D-4633-98CF-22BE4FEA3462}">
      <dgm:prSet/>
      <dgm:spPr/>
      <dgm:t>
        <a:bodyPr/>
        <a:lstStyle/>
        <a:p>
          <a:pPr>
            <a:lnSpc>
              <a:spcPct val="100000"/>
            </a:lnSpc>
          </a:pPr>
          <a:r>
            <a:rPr lang="en-US"/>
            <a:t>Phrases?</a:t>
          </a:r>
        </a:p>
      </dgm:t>
    </dgm:pt>
    <dgm:pt modelId="{401107BB-9D02-4D50-9F0F-2353C8DA502E}" type="parTrans" cxnId="{073A9D53-F2ED-43FE-8397-2F2C601A41E0}">
      <dgm:prSet/>
      <dgm:spPr/>
      <dgm:t>
        <a:bodyPr/>
        <a:lstStyle/>
        <a:p>
          <a:endParaRPr lang="en-US"/>
        </a:p>
      </dgm:t>
    </dgm:pt>
    <dgm:pt modelId="{35ED1744-F97C-4C60-A819-399CAD5D904F}" type="sibTrans" cxnId="{073A9D53-F2ED-43FE-8397-2F2C601A41E0}">
      <dgm:prSet/>
      <dgm:spPr/>
      <dgm:t>
        <a:bodyPr/>
        <a:lstStyle/>
        <a:p>
          <a:endParaRPr lang="en-US"/>
        </a:p>
      </dgm:t>
    </dgm:pt>
    <dgm:pt modelId="{234B3DA0-22FE-4B39-ACA8-173CA030124C}">
      <dgm:prSet/>
      <dgm:spPr/>
      <dgm:t>
        <a:bodyPr/>
        <a:lstStyle/>
        <a:p>
          <a:pPr>
            <a:lnSpc>
              <a:spcPct val="100000"/>
            </a:lnSpc>
          </a:pPr>
          <a:r>
            <a:rPr lang="en-US"/>
            <a:t>Sentences?</a:t>
          </a:r>
        </a:p>
      </dgm:t>
    </dgm:pt>
    <dgm:pt modelId="{7DA00CCC-EB03-4224-A0B2-286A489FA6DE}" type="parTrans" cxnId="{5E4FB16C-09B7-4BAC-A5E5-B9D31024EA09}">
      <dgm:prSet/>
      <dgm:spPr/>
      <dgm:t>
        <a:bodyPr/>
        <a:lstStyle/>
        <a:p>
          <a:endParaRPr lang="en-US"/>
        </a:p>
      </dgm:t>
    </dgm:pt>
    <dgm:pt modelId="{6AE481E1-C4BC-4802-AFDF-D27D989B5C24}" type="sibTrans" cxnId="{5E4FB16C-09B7-4BAC-A5E5-B9D31024EA09}">
      <dgm:prSet/>
      <dgm:spPr/>
      <dgm:t>
        <a:bodyPr/>
        <a:lstStyle/>
        <a:p>
          <a:endParaRPr lang="en-US"/>
        </a:p>
      </dgm:t>
    </dgm:pt>
    <dgm:pt modelId="{E2D739C1-667A-406E-8EBB-2B3373803D47}">
      <dgm:prSet/>
      <dgm:spPr/>
      <dgm:t>
        <a:bodyPr/>
        <a:lstStyle/>
        <a:p>
          <a:pPr>
            <a:lnSpc>
              <a:spcPct val="100000"/>
            </a:lnSpc>
          </a:pPr>
          <a:r>
            <a:rPr lang="en-US"/>
            <a:t>Paragraphs?</a:t>
          </a:r>
        </a:p>
      </dgm:t>
    </dgm:pt>
    <dgm:pt modelId="{BA6456B1-A227-46C4-8366-F119E727A467}" type="parTrans" cxnId="{50910DF3-E867-4A70-B353-04DFCCE356EA}">
      <dgm:prSet/>
      <dgm:spPr/>
      <dgm:t>
        <a:bodyPr/>
        <a:lstStyle/>
        <a:p>
          <a:endParaRPr lang="en-US"/>
        </a:p>
      </dgm:t>
    </dgm:pt>
    <dgm:pt modelId="{4DE66406-5BF6-40DD-B7D1-725D01D436A4}" type="sibTrans" cxnId="{50910DF3-E867-4A70-B353-04DFCCE356EA}">
      <dgm:prSet/>
      <dgm:spPr/>
      <dgm:t>
        <a:bodyPr/>
        <a:lstStyle/>
        <a:p>
          <a:endParaRPr lang="en-US"/>
        </a:p>
      </dgm:t>
    </dgm:pt>
    <dgm:pt modelId="{08D9C8A3-76E8-457C-8E47-E969027D3EDB}" type="pres">
      <dgm:prSet presAssocID="{DB81B6BF-D249-48E2-9246-005A31BCB5AC}" presName="root" presStyleCnt="0">
        <dgm:presLayoutVars>
          <dgm:dir/>
          <dgm:resizeHandles val="exact"/>
        </dgm:presLayoutVars>
      </dgm:prSet>
      <dgm:spPr/>
    </dgm:pt>
    <dgm:pt modelId="{7A7AFBDB-8ED8-4176-B141-3EC297685D0F}" type="pres">
      <dgm:prSet presAssocID="{672B98F0-1F11-4D1B-A1F2-59BEB69F2EB5}" presName="compNode" presStyleCnt="0"/>
      <dgm:spPr/>
    </dgm:pt>
    <dgm:pt modelId="{A0D5A645-6DC5-4EB9-AC00-B1A250A433B8}" type="pres">
      <dgm:prSet presAssocID="{672B98F0-1F11-4D1B-A1F2-59BEB69F2EB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Open Book"/>
        </a:ext>
      </dgm:extLst>
    </dgm:pt>
    <dgm:pt modelId="{4ABB2FA6-D3B8-4B92-88EA-9684DD2E0BF6}" type="pres">
      <dgm:prSet presAssocID="{672B98F0-1F11-4D1B-A1F2-59BEB69F2EB5}" presName="spaceRect" presStyleCnt="0"/>
      <dgm:spPr/>
    </dgm:pt>
    <dgm:pt modelId="{5333FFEC-B834-4F08-ABE1-C52845DB7DFE}" type="pres">
      <dgm:prSet presAssocID="{672B98F0-1F11-4D1B-A1F2-59BEB69F2EB5}" presName="textRect" presStyleLbl="revTx" presStyleIdx="0" presStyleCnt="4">
        <dgm:presLayoutVars>
          <dgm:chMax val="1"/>
          <dgm:chPref val="1"/>
        </dgm:presLayoutVars>
      </dgm:prSet>
      <dgm:spPr/>
    </dgm:pt>
    <dgm:pt modelId="{20C1B699-FB0D-46DF-946F-C6CCBF231051}" type="pres">
      <dgm:prSet presAssocID="{9949A934-BC64-4131-9AA4-E3DC16E7B037}" presName="sibTrans" presStyleCnt="0"/>
      <dgm:spPr/>
    </dgm:pt>
    <dgm:pt modelId="{D7B01471-A151-40CB-93AC-67042CA10970}" type="pres">
      <dgm:prSet presAssocID="{9D00F80F-AC6D-4633-98CF-22BE4FEA3462}" presName="compNode" presStyleCnt="0"/>
      <dgm:spPr/>
    </dgm:pt>
    <dgm:pt modelId="{198AE7A2-2E41-4CC2-899C-374019469E11}" type="pres">
      <dgm:prSet presAssocID="{9D00F80F-AC6D-4633-98CF-22BE4FEA346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Bubble"/>
        </a:ext>
      </dgm:extLst>
    </dgm:pt>
    <dgm:pt modelId="{5DE67785-D4E5-4EEB-BF6F-1930436CDA5E}" type="pres">
      <dgm:prSet presAssocID="{9D00F80F-AC6D-4633-98CF-22BE4FEA3462}" presName="spaceRect" presStyleCnt="0"/>
      <dgm:spPr/>
    </dgm:pt>
    <dgm:pt modelId="{CD60053F-AAF4-496F-8877-4A556DFBA69B}" type="pres">
      <dgm:prSet presAssocID="{9D00F80F-AC6D-4633-98CF-22BE4FEA3462}" presName="textRect" presStyleLbl="revTx" presStyleIdx="1" presStyleCnt="4">
        <dgm:presLayoutVars>
          <dgm:chMax val="1"/>
          <dgm:chPref val="1"/>
        </dgm:presLayoutVars>
      </dgm:prSet>
      <dgm:spPr/>
    </dgm:pt>
    <dgm:pt modelId="{6E2BFE92-F7D0-4A89-841A-01D4F43529A8}" type="pres">
      <dgm:prSet presAssocID="{35ED1744-F97C-4C60-A819-399CAD5D904F}" presName="sibTrans" presStyleCnt="0"/>
      <dgm:spPr/>
    </dgm:pt>
    <dgm:pt modelId="{204E4DAA-FC3F-42CA-894F-7A8C9BBEAA57}" type="pres">
      <dgm:prSet presAssocID="{234B3DA0-22FE-4B39-ACA8-173CA030124C}" presName="compNode" presStyleCnt="0"/>
      <dgm:spPr/>
    </dgm:pt>
    <dgm:pt modelId="{F7360C87-2866-4771-B63A-4415CB83FC69}" type="pres">
      <dgm:prSet presAssocID="{234B3DA0-22FE-4B39-ACA8-173CA030124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encil"/>
        </a:ext>
      </dgm:extLst>
    </dgm:pt>
    <dgm:pt modelId="{78DEC247-3E03-4161-A05A-3E153F999194}" type="pres">
      <dgm:prSet presAssocID="{234B3DA0-22FE-4B39-ACA8-173CA030124C}" presName="spaceRect" presStyleCnt="0"/>
      <dgm:spPr/>
    </dgm:pt>
    <dgm:pt modelId="{0CCD51F6-9334-453D-8381-6B513FC933D9}" type="pres">
      <dgm:prSet presAssocID="{234B3DA0-22FE-4B39-ACA8-173CA030124C}" presName="textRect" presStyleLbl="revTx" presStyleIdx="2" presStyleCnt="4">
        <dgm:presLayoutVars>
          <dgm:chMax val="1"/>
          <dgm:chPref val="1"/>
        </dgm:presLayoutVars>
      </dgm:prSet>
      <dgm:spPr/>
    </dgm:pt>
    <dgm:pt modelId="{760945E0-B853-460D-B27F-9A73169D1717}" type="pres">
      <dgm:prSet presAssocID="{6AE481E1-C4BC-4802-AFDF-D27D989B5C24}" presName="sibTrans" presStyleCnt="0"/>
      <dgm:spPr/>
    </dgm:pt>
    <dgm:pt modelId="{2E1DB3F8-D519-4EFC-99A2-0AC001F5F640}" type="pres">
      <dgm:prSet presAssocID="{E2D739C1-667A-406E-8EBB-2B3373803D47}" presName="compNode" presStyleCnt="0"/>
      <dgm:spPr/>
    </dgm:pt>
    <dgm:pt modelId="{E68453D4-1B38-44D9-872A-2FE1246A6B50}" type="pres">
      <dgm:prSet presAssocID="{E2D739C1-667A-406E-8EBB-2B3373803D4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Open Quotation Mark"/>
        </a:ext>
      </dgm:extLst>
    </dgm:pt>
    <dgm:pt modelId="{27528755-6C64-4652-9C48-582AE718A2AA}" type="pres">
      <dgm:prSet presAssocID="{E2D739C1-667A-406E-8EBB-2B3373803D47}" presName="spaceRect" presStyleCnt="0"/>
      <dgm:spPr/>
    </dgm:pt>
    <dgm:pt modelId="{AE63A905-6FA3-4181-8964-8780A5B0EE9C}" type="pres">
      <dgm:prSet presAssocID="{E2D739C1-667A-406E-8EBB-2B3373803D47}" presName="textRect" presStyleLbl="revTx" presStyleIdx="3" presStyleCnt="4">
        <dgm:presLayoutVars>
          <dgm:chMax val="1"/>
          <dgm:chPref val="1"/>
        </dgm:presLayoutVars>
      </dgm:prSet>
      <dgm:spPr/>
    </dgm:pt>
  </dgm:ptLst>
  <dgm:cxnLst>
    <dgm:cxn modelId="{C9ABBD23-E927-4448-A15C-1A02CFC6AEFF}" srcId="{DB81B6BF-D249-48E2-9246-005A31BCB5AC}" destId="{672B98F0-1F11-4D1B-A1F2-59BEB69F2EB5}" srcOrd="0" destOrd="0" parTransId="{7F9023D8-43F9-4275-8FAB-07CC9310C586}" sibTransId="{9949A934-BC64-4131-9AA4-E3DC16E7B037}"/>
    <dgm:cxn modelId="{CF888C3D-34D7-41AE-AB94-F18687D8A2D7}" type="presOf" srcId="{DB81B6BF-D249-48E2-9246-005A31BCB5AC}" destId="{08D9C8A3-76E8-457C-8E47-E969027D3EDB}" srcOrd="0" destOrd="0" presId="urn:microsoft.com/office/officeart/2018/2/layout/IconLabelList"/>
    <dgm:cxn modelId="{8F432541-7DA6-412B-8EAB-B1C976F30055}" type="presOf" srcId="{E2D739C1-667A-406E-8EBB-2B3373803D47}" destId="{AE63A905-6FA3-4181-8964-8780A5B0EE9C}" srcOrd="0" destOrd="0" presId="urn:microsoft.com/office/officeart/2018/2/layout/IconLabelList"/>
    <dgm:cxn modelId="{073A9D53-F2ED-43FE-8397-2F2C601A41E0}" srcId="{DB81B6BF-D249-48E2-9246-005A31BCB5AC}" destId="{9D00F80F-AC6D-4633-98CF-22BE4FEA3462}" srcOrd="1" destOrd="0" parTransId="{401107BB-9D02-4D50-9F0F-2353C8DA502E}" sibTransId="{35ED1744-F97C-4C60-A819-399CAD5D904F}"/>
    <dgm:cxn modelId="{5E4FB16C-09B7-4BAC-A5E5-B9D31024EA09}" srcId="{DB81B6BF-D249-48E2-9246-005A31BCB5AC}" destId="{234B3DA0-22FE-4B39-ACA8-173CA030124C}" srcOrd="2" destOrd="0" parTransId="{7DA00CCC-EB03-4224-A0B2-286A489FA6DE}" sibTransId="{6AE481E1-C4BC-4802-AFDF-D27D989B5C24}"/>
    <dgm:cxn modelId="{0D0CD87A-68BF-4EFB-B009-5D6934F11719}" type="presOf" srcId="{9D00F80F-AC6D-4633-98CF-22BE4FEA3462}" destId="{CD60053F-AAF4-496F-8877-4A556DFBA69B}" srcOrd="0" destOrd="0" presId="urn:microsoft.com/office/officeart/2018/2/layout/IconLabelList"/>
    <dgm:cxn modelId="{7594E4AA-7E3A-47FC-8CE2-F476E0507558}" type="presOf" srcId="{234B3DA0-22FE-4B39-ACA8-173CA030124C}" destId="{0CCD51F6-9334-453D-8381-6B513FC933D9}" srcOrd="0" destOrd="0" presId="urn:microsoft.com/office/officeart/2018/2/layout/IconLabelList"/>
    <dgm:cxn modelId="{FB7C30F2-02E0-425A-AA09-A4BEFC42929B}" type="presOf" srcId="{672B98F0-1F11-4D1B-A1F2-59BEB69F2EB5}" destId="{5333FFEC-B834-4F08-ABE1-C52845DB7DFE}" srcOrd="0" destOrd="0" presId="urn:microsoft.com/office/officeart/2018/2/layout/IconLabelList"/>
    <dgm:cxn modelId="{50910DF3-E867-4A70-B353-04DFCCE356EA}" srcId="{DB81B6BF-D249-48E2-9246-005A31BCB5AC}" destId="{E2D739C1-667A-406E-8EBB-2B3373803D47}" srcOrd="3" destOrd="0" parTransId="{BA6456B1-A227-46C4-8366-F119E727A467}" sibTransId="{4DE66406-5BF6-40DD-B7D1-725D01D436A4}"/>
    <dgm:cxn modelId="{38B9E96B-AA70-49CA-8F89-47678A544749}" type="presParOf" srcId="{08D9C8A3-76E8-457C-8E47-E969027D3EDB}" destId="{7A7AFBDB-8ED8-4176-B141-3EC297685D0F}" srcOrd="0" destOrd="0" presId="urn:microsoft.com/office/officeart/2018/2/layout/IconLabelList"/>
    <dgm:cxn modelId="{BF2CF7CF-E2D9-44D5-8031-AA90DB34DFBE}" type="presParOf" srcId="{7A7AFBDB-8ED8-4176-B141-3EC297685D0F}" destId="{A0D5A645-6DC5-4EB9-AC00-B1A250A433B8}" srcOrd="0" destOrd="0" presId="urn:microsoft.com/office/officeart/2018/2/layout/IconLabelList"/>
    <dgm:cxn modelId="{5970DD02-7741-40D8-ABC0-CA6FD208FD12}" type="presParOf" srcId="{7A7AFBDB-8ED8-4176-B141-3EC297685D0F}" destId="{4ABB2FA6-D3B8-4B92-88EA-9684DD2E0BF6}" srcOrd="1" destOrd="0" presId="urn:microsoft.com/office/officeart/2018/2/layout/IconLabelList"/>
    <dgm:cxn modelId="{516A60A7-82CD-434B-B28B-88CA4B6AE021}" type="presParOf" srcId="{7A7AFBDB-8ED8-4176-B141-3EC297685D0F}" destId="{5333FFEC-B834-4F08-ABE1-C52845DB7DFE}" srcOrd="2" destOrd="0" presId="urn:microsoft.com/office/officeart/2018/2/layout/IconLabelList"/>
    <dgm:cxn modelId="{D4F9C218-6B9C-4708-AE86-D1355282B44C}" type="presParOf" srcId="{08D9C8A3-76E8-457C-8E47-E969027D3EDB}" destId="{20C1B699-FB0D-46DF-946F-C6CCBF231051}" srcOrd="1" destOrd="0" presId="urn:microsoft.com/office/officeart/2018/2/layout/IconLabelList"/>
    <dgm:cxn modelId="{ED83C6ED-B5EB-4134-AADF-D73580380970}" type="presParOf" srcId="{08D9C8A3-76E8-457C-8E47-E969027D3EDB}" destId="{D7B01471-A151-40CB-93AC-67042CA10970}" srcOrd="2" destOrd="0" presId="urn:microsoft.com/office/officeart/2018/2/layout/IconLabelList"/>
    <dgm:cxn modelId="{D4208822-C084-467E-B941-0B5044C2560D}" type="presParOf" srcId="{D7B01471-A151-40CB-93AC-67042CA10970}" destId="{198AE7A2-2E41-4CC2-899C-374019469E11}" srcOrd="0" destOrd="0" presId="urn:microsoft.com/office/officeart/2018/2/layout/IconLabelList"/>
    <dgm:cxn modelId="{D281D835-7BBE-43C8-8664-276039A46FD3}" type="presParOf" srcId="{D7B01471-A151-40CB-93AC-67042CA10970}" destId="{5DE67785-D4E5-4EEB-BF6F-1930436CDA5E}" srcOrd="1" destOrd="0" presId="urn:microsoft.com/office/officeart/2018/2/layout/IconLabelList"/>
    <dgm:cxn modelId="{164E5926-A3A4-46E0-8485-AFBE103808B4}" type="presParOf" srcId="{D7B01471-A151-40CB-93AC-67042CA10970}" destId="{CD60053F-AAF4-496F-8877-4A556DFBA69B}" srcOrd="2" destOrd="0" presId="urn:microsoft.com/office/officeart/2018/2/layout/IconLabelList"/>
    <dgm:cxn modelId="{AFCF4CB6-F4CF-4000-8DEB-2BE6C07BA86D}" type="presParOf" srcId="{08D9C8A3-76E8-457C-8E47-E969027D3EDB}" destId="{6E2BFE92-F7D0-4A89-841A-01D4F43529A8}" srcOrd="3" destOrd="0" presId="urn:microsoft.com/office/officeart/2018/2/layout/IconLabelList"/>
    <dgm:cxn modelId="{DFD1C275-B5D0-47F2-97D3-31FC3AE355B6}" type="presParOf" srcId="{08D9C8A3-76E8-457C-8E47-E969027D3EDB}" destId="{204E4DAA-FC3F-42CA-894F-7A8C9BBEAA57}" srcOrd="4" destOrd="0" presId="urn:microsoft.com/office/officeart/2018/2/layout/IconLabelList"/>
    <dgm:cxn modelId="{6DEED13B-0088-4F72-93D1-45FFEAF2F177}" type="presParOf" srcId="{204E4DAA-FC3F-42CA-894F-7A8C9BBEAA57}" destId="{F7360C87-2866-4771-B63A-4415CB83FC69}" srcOrd="0" destOrd="0" presId="urn:microsoft.com/office/officeart/2018/2/layout/IconLabelList"/>
    <dgm:cxn modelId="{20FE14F9-6C3C-4C1A-8365-C6D33B73B857}" type="presParOf" srcId="{204E4DAA-FC3F-42CA-894F-7A8C9BBEAA57}" destId="{78DEC247-3E03-4161-A05A-3E153F999194}" srcOrd="1" destOrd="0" presId="urn:microsoft.com/office/officeart/2018/2/layout/IconLabelList"/>
    <dgm:cxn modelId="{CCC4925B-3E43-46E7-8AF4-A9DDAAD1511C}" type="presParOf" srcId="{204E4DAA-FC3F-42CA-894F-7A8C9BBEAA57}" destId="{0CCD51F6-9334-453D-8381-6B513FC933D9}" srcOrd="2" destOrd="0" presId="urn:microsoft.com/office/officeart/2018/2/layout/IconLabelList"/>
    <dgm:cxn modelId="{677C3031-E494-4237-8DCF-1825A160BD86}" type="presParOf" srcId="{08D9C8A3-76E8-457C-8E47-E969027D3EDB}" destId="{760945E0-B853-460D-B27F-9A73169D1717}" srcOrd="5" destOrd="0" presId="urn:microsoft.com/office/officeart/2018/2/layout/IconLabelList"/>
    <dgm:cxn modelId="{64B95FE9-3766-480E-A0B6-7825B255A7FD}" type="presParOf" srcId="{08D9C8A3-76E8-457C-8E47-E969027D3EDB}" destId="{2E1DB3F8-D519-4EFC-99A2-0AC001F5F640}" srcOrd="6" destOrd="0" presId="urn:microsoft.com/office/officeart/2018/2/layout/IconLabelList"/>
    <dgm:cxn modelId="{B6D59BEA-DC4F-47B2-A7D8-33EB809B60FA}" type="presParOf" srcId="{2E1DB3F8-D519-4EFC-99A2-0AC001F5F640}" destId="{E68453D4-1B38-44D9-872A-2FE1246A6B50}" srcOrd="0" destOrd="0" presId="urn:microsoft.com/office/officeart/2018/2/layout/IconLabelList"/>
    <dgm:cxn modelId="{D1A1D2F8-2E6A-4D09-B685-2499BA3F5D1E}" type="presParOf" srcId="{2E1DB3F8-D519-4EFC-99A2-0AC001F5F640}" destId="{27528755-6C64-4652-9C48-582AE718A2AA}" srcOrd="1" destOrd="0" presId="urn:microsoft.com/office/officeart/2018/2/layout/IconLabelList"/>
    <dgm:cxn modelId="{6EC47941-BB07-43CB-8440-D02839D2EF97}" type="presParOf" srcId="{2E1DB3F8-D519-4EFC-99A2-0AC001F5F640}" destId="{AE63A905-6FA3-4181-8964-8780A5B0EE9C}"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5A645-6DC5-4EB9-AC00-B1A250A433B8}">
      <dsp:nvSpPr>
        <dsp:cNvPr id="0" name=""/>
        <dsp:cNvSpPr/>
      </dsp:nvSpPr>
      <dsp:spPr>
        <a:xfrm>
          <a:off x="654928" y="862286"/>
          <a:ext cx="1059412" cy="1059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33FFEC-B834-4F08-ABE1-C52845DB7DFE}">
      <dsp:nvSpPr>
        <dsp:cNvPr id="0" name=""/>
        <dsp:cNvSpPr/>
      </dsp:nvSpPr>
      <dsp:spPr>
        <a:xfrm>
          <a:off x="7509" y="2235796"/>
          <a:ext cx="2354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100000"/>
            </a:lnSpc>
            <a:spcBef>
              <a:spcPct val="0"/>
            </a:spcBef>
            <a:spcAft>
              <a:spcPct val="35000"/>
            </a:spcAft>
            <a:buNone/>
          </a:pPr>
          <a:r>
            <a:rPr lang="en-US" sz="3300" kern="1200"/>
            <a:t>Words?</a:t>
          </a:r>
        </a:p>
      </dsp:txBody>
      <dsp:txXfrm>
        <a:off x="7509" y="2235796"/>
        <a:ext cx="2354250" cy="720000"/>
      </dsp:txXfrm>
    </dsp:sp>
    <dsp:sp modelId="{198AE7A2-2E41-4CC2-899C-374019469E11}">
      <dsp:nvSpPr>
        <dsp:cNvPr id="0" name=""/>
        <dsp:cNvSpPr/>
      </dsp:nvSpPr>
      <dsp:spPr>
        <a:xfrm>
          <a:off x="3421171" y="862286"/>
          <a:ext cx="1059412" cy="10594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60053F-AAF4-496F-8877-4A556DFBA69B}">
      <dsp:nvSpPr>
        <dsp:cNvPr id="0" name=""/>
        <dsp:cNvSpPr/>
      </dsp:nvSpPr>
      <dsp:spPr>
        <a:xfrm>
          <a:off x="2773753" y="2235796"/>
          <a:ext cx="2354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100000"/>
            </a:lnSpc>
            <a:spcBef>
              <a:spcPct val="0"/>
            </a:spcBef>
            <a:spcAft>
              <a:spcPct val="35000"/>
            </a:spcAft>
            <a:buNone/>
          </a:pPr>
          <a:r>
            <a:rPr lang="en-US" sz="3300" kern="1200"/>
            <a:t>Phrases?</a:t>
          </a:r>
        </a:p>
      </dsp:txBody>
      <dsp:txXfrm>
        <a:off x="2773753" y="2235796"/>
        <a:ext cx="2354250" cy="720000"/>
      </dsp:txXfrm>
    </dsp:sp>
    <dsp:sp modelId="{F7360C87-2866-4771-B63A-4415CB83FC69}">
      <dsp:nvSpPr>
        <dsp:cNvPr id="0" name=""/>
        <dsp:cNvSpPr/>
      </dsp:nvSpPr>
      <dsp:spPr>
        <a:xfrm>
          <a:off x="6187415" y="862286"/>
          <a:ext cx="1059412" cy="10594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CD51F6-9334-453D-8381-6B513FC933D9}">
      <dsp:nvSpPr>
        <dsp:cNvPr id="0" name=""/>
        <dsp:cNvSpPr/>
      </dsp:nvSpPr>
      <dsp:spPr>
        <a:xfrm>
          <a:off x="5539996" y="2235796"/>
          <a:ext cx="2354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100000"/>
            </a:lnSpc>
            <a:spcBef>
              <a:spcPct val="0"/>
            </a:spcBef>
            <a:spcAft>
              <a:spcPct val="35000"/>
            </a:spcAft>
            <a:buNone/>
          </a:pPr>
          <a:r>
            <a:rPr lang="en-US" sz="3300" kern="1200"/>
            <a:t>Sentences?</a:t>
          </a:r>
        </a:p>
      </dsp:txBody>
      <dsp:txXfrm>
        <a:off x="5539996" y="2235796"/>
        <a:ext cx="2354250" cy="720000"/>
      </dsp:txXfrm>
    </dsp:sp>
    <dsp:sp modelId="{E68453D4-1B38-44D9-872A-2FE1246A6B50}">
      <dsp:nvSpPr>
        <dsp:cNvPr id="0" name=""/>
        <dsp:cNvSpPr/>
      </dsp:nvSpPr>
      <dsp:spPr>
        <a:xfrm>
          <a:off x="8953659" y="862286"/>
          <a:ext cx="1059412" cy="10594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63A905-6FA3-4181-8964-8780A5B0EE9C}">
      <dsp:nvSpPr>
        <dsp:cNvPr id="0" name=""/>
        <dsp:cNvSpPr/>
      </dsp:nvSpPr>
      <dsp:spPr>
        <a:xfrm>
          <a:off x="8306240" y="2235796"/>
          <a:ext cx="2354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100000"/>
            </a:lnSpc>
            <a:spcBef>
              <a:spcPct val="0"/>
            </a:spcBef>
            <a:spcAft>
              <a:spcPct val="35000"/>
            </a:spcAft>
            <a:buNone/>
          </a:pPr>
          <a:r>
            <a:rPr lang="en-US" sz="3300" kern="1200"/>
            <a:t>Paragraphs?</a:t>
          </a:r>
        </a:p>
      </dsp:txBody>
      <dsp:txXfrm>
        <a:off x="8306240" y="2235796"/>
        <a:ext cx="23542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79FBC7-3EF8-444C-8FF9-B3CF9705C0B9}" type="datetimeFigureOut">
              <a:rPr lang="en-US" smtClean="0"/>
              <a:t>1/29/22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F6171A-FE1D-6F43-A39D-E1EABD595732}" type="slidenum">
              <a:rPr lang="en-US" smtClean="0"/>
              <a:t>‹#›</a:t>
            </a:fld>
            <a:endParaRPr lang="en-US"/>
          </a:p>
        </p:txBody>
      </p:sp>
    </p:spTree>
    <p:extLst>
      <p:ext uri="{BB962C8B-B14F-4D97-AF65-F5344CB8AC3E}">
        <p14:creationId xmlns:p14="http://schemas.microsoft.com/office/powerpoint/2010/main" val="3422139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a:t>
            </a:r>
          </a:p>
          <a:p>
            <a:r>
              <a:rPr lang="en-US" dirty="0"/>
              <a:t>Where would this student be placed in your program? </a:t>
            </a:r>
          </a:p>
        </p:txBody>
      </p:sp>
      <p:sp>
        <p:nvSpPr>
          <p:cNvPr id="4" name="Slide Number Placeholder 3"/>
          <p:cNvSpPr>
            <a:spLocks noGrp="1"/>
          </p:cNvSpPr>
          <p:nvPr>
            <p:ph type="sldNum" sz="quarter" idx="5"/>
          </p:nvPr>
        </p:nvSpPr>
        <p:spPr/>
        <p:txBody>
          <a:bodyPr/>
          <a:lstStyle/>
          <a:p>
            <a:fld id="{FFF6171A-FE1D-6F43-A39D-E1EABD595732}" type="slidenum">
              <a:rPr lang="en-US" smtClean="0"/>
              <a:t>2</a:t>
            </a:fld>
            <a:endParaRPr lang="en-US"/>
          </a:p>
        </p:txBody>
      </p:sp>
    </p:spTree>
    <p:extLst>
      <p:ext uri="{BB962C8B-B14F-4D97-AF65-F5344CB8AC3E}">
        <p14:creationId xmlns:p14="http://schemas.microsoft.com/office/powerpoint/2010/main" val="2039763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my weakest students </a:t>
            </a:r>
          </a:p>
        </p:txBody>
      </p:sp>
      <p:sp>
        <p:nvSpPr>
          <p:cNvPr id="4" name="Slide Number Placeholder 3"/>
          <p:cNvSpPr>
            <a:spLocks noGrp="1"/>
          </p:cNvSpPr>
          <p:nvPr>
            <p:ph type="sldNum" sz="quarter" idx="5"/>
          </p:nvPr>
        </p:nvSpPr>
        <p:spPr/>
        <p:txBody>
          <a:bodyPr/>
          <a:lstStyle/>
          <a:p>
            <a:fld id="{FFF6171A-FE1D-6F43-A39D-E1EABD595732}" type="slidenum">
              <a:rPr lang="en-US" smtClean="0"/>
              <a:t>3</a:t>
            </a:fld>
            <a:endParaRPr lang="en-US"/>
          </a:p>
        </p:txBody>
      </p:sp>
    </p:spTree>
    <p:extLst>
      <p:ext uri="{BB962C8B-B14F-4D97-AF65-F5344CB8AC3E}">
        <p14:creationId xmlns:p14="http://schemas.microsoft.com/office/powerpoint/2010/main" val="2239034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lot of people, esp. publishers, look to CEFR levels </a:t>
            </a:r>
          </a:p>
        </p:txBody>
      </p:sp>
      <p:sp>
        <p:nvSpPr>
          <p:cNvPr id="4" name="Slide Number Placeholder 3"/>
          <p:cNvSpPr>
            <a:spLocks noGrp="1"/>
          </p:cNvSpPr>
          <p:nvPr>
            <p:ph type="sldNum" sz="quarter" idx="5"/>
          </p:nvPr>
        </p:nvSpPr>
        <p:spPr/>
        <p:txBody>
          <a:bodyPr/>
          <a:lstStyle/>
          <a:p>
            <a:fld id="{FFF6171A-FE1D-6F43-A39D-E1EABD595732}" type="slidenum">
              <a:rPr lang="en-US" smtClean="0"/>
              <a:t>5</a:t>
            </a:fld>
            <a:endParaRPr lang="en-US"/>
          </a:p>
        </p:txBody>
      </p:sp>
    </p:spTree>
    <p:extLst>
      <p:ext uri="{BB962C8B-B14F-4D97-AF65-F5344CB8AC3E}">
        <p14:creationId xmlns:p14="http://schemas.microsoft.com/office/powerpoint/2010/main" val="3349263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English Specific </a:t>
            </a:r>
          </a:p>
          <a:p>
            <a:r>
              <a:rPr lang="en-US" dirty="0"/>
              <a:t>Descriptors </a:t>
            </a:r>
          </a:p>
          <a:p>
            <a:r>
              <a:rPr lang="en-US" dirty="0"/>
              <a:t>Beginner</a:t>
            </a:r>
          </a:p>
        </p:txBody>
      </p:sp>
      <p:sp>
        <p:nvSpPr>
          <p:cNvPr id="4" name="Slide Number Placeholder 3"/>
          <p:cNvSpPr>
            <a:spLocks noGrp="1"/>
          </p:cNvSpPr>
          <p:nvPr>
            <p:ph type="sldNum" sz="quarter" idx="5"/>
          </p:nvPr>
        </p:nvSpPr>
        <p:spPr/>
        <p:txBody>
          <a:bodyPr/>
          <a:lstStyle/>
          <a:p>
            <a:fld id="{FFF6171A-FE1D-6F43-A39D-E1EABD595732}" type="slidenum">
              <a:rPr lang="en-US" smtClean="0"/>
              <a:t>7</a:t>
            </a:fld>
            <a:endParaRPr lang="en-US"/>
          </a:p>
        </p:txBody>
      </p:sp>
    </p:spTree>
    <p:extLst>
      <p:ext uri="{BB962C8B-B14F-4D97-AF65-F5344CB8AC3E}">
        <p14:creationId xmlns:p14="http://schemas.microsoft.com/office/powerpoint/2010/main" val="2940540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High-beginner / Elementary </a:t>
            </a:r>
          </a:p>
        </p:txBody>
      </p:sp>
      <p:sp>
        <p:nvSpPr>
          <p:cNvPr id="4" name="Slide Number Placeholder 3"/>
          <p:cNvSpPr>
            <a:spLocks noGrp="1"/>
          </p:cNvSpPr>
          <p:nvPr>
            <p:ph type="sldNum" sz="quarter" idx="5"/>
          </p:nvPr>
        </p:nvSpPr>
        <p:spPr/>
        <p:txBody>
          <a:bodyPr/>
          <a:lstStyle/>
          <a:p>
            <a:fld id="{FFF6171A-FE1D-6F43-A39D-E1EABD595732}" type="slidenum">
              <a:rPr lang="en-US" smtClean="0"/>
              <a:t>8</a:t>
            </a:fld>
            <a:endParaRPr lang="en-US"/>
          </a:p>
        </p:txBody>
      </p:sp>
    </p:spTree>
    <p:extLst>
      <p:ext uri="{BB962C8B-B14F-4D97-AF65-F5344CB8AC3E}">
        <p14:creationId xmlns:p14="http://schemas.microsoft.com/office/powerpoint/2010/main" val="3742974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Higher than high beginner</a:t>
            </a:r>
          </a:p>
        </p:txBody>
      </p:sp>
      <p:sp>
        <p:nvSpPr>
          <p:cNvPr id="4" name="Slide Number Placeholder 3"/>
          <p:cNvSpPr>
            <a:spLocks noGrp="1"/>
          </p:cNvSpPr>
          <p:nvPr>
            <p:ph type="sldNum" sz="quarter" idx="5"/>
          </p:nvPr>
        </p:nvSpPr>
        <p:spPr/>
        <p:txBody>
          <a:bodyPr/>
          <a:lstStyle/>
          <a:p>
            <a:fld id="{FFF6171A-FE1D-6F43-A39D-E1EABD595732}" type="slidenum">
              <a:rPr lang="en-US" smtClean="0"/>
              <a:t>9</a:t>
            </a:fld>
            <a:endParaRPr lang="en-US"/>
          </a:p>
        </p:txBody>
      </p:sp>
    </p:spTree>
    <p:extLst>
      <p:ext uri="{BB962C8B-B14F-4D97-AF65-F5344CB8AC3E}">
        <p14:creationId xmlns:p14="http://schemas.microsoft.com/office/powerpoint/2010/main" val="2157211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Intermediate / Independent User </a:t>
            </a:r>
          </a:p>
        </p:txBody>
      </p:sp>
      <p:sp>
        <p:nvSpPr>
          <p:cNvPr id="4" name="Slide Number Placeholder 3"/>
          <p:cNvSpPr>
            <a:spLocks noGrp="1"/>
          </p:cNvSpPr>
          <p:nvPr>
            <p:ph type="sldNum" sz="quarter" idx="5"/>
          </p:nvPr>
        </p:nvSpPr>
        <p:spPr/>
        <p:txBody>
          <a:bodyPr/>
          <a:lstStyle/>
          <a:p>
            <a:fld id="{FFF6171A-FE1D-6F43-A39D-E1EABD595732}" type="slidenum">
              <a:rPr lang="en-US" smtClean="0"/>
              <a:t>10</a:t>
            </a:fld>
            <a:endParaRPr lang="en-US"/>
          </a:p>
        </p:txBody>
      </p:sp>
    </p:spTree>
    <p:extLst>
      <p:ext uri="{BB962C8B-B14F-4D97-AF65-F5344CB8AC3E}">
        <p14:creationId xmlns:p14="http://schemas.microsoft.com/office/powerpoint/2010/main" val="1858489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Goes against 99% of what you see out there </a:t>
            </a:r>
          </a:p>
          <a:p>
            <a:r>
              <a:rPr lang="en-US" dirty="0"/>
              <a:t>Easy to teach and learn</a:t>
            </a:r>
          </a:p>
          <a:p>
            <a:r>
              <a:rPr lang="en-US" dirty="0"/>
              <a:t>Formulaic </a:t>
            </a:r>
          </a:p>
          <a:p>
            <a:r>
              <a:rPr lang="en-US" dirty="0"/>
              <a:t>Constraints of publishers </a:t>
            </a:r>
          </a:p>
          <a:p>
            <a:r>
              <a:rPr lang="en-US" dirty="0"/>
              <a:t>Their own interpretation of CEFR</a:t>
            </a:r>
          </a:p>
          <a:p>
            <a:r>
              <a:rPr lang="en-US" dirty="0"/>
              <a:t>Such a jump </a:t>
            </a:r>
          </a:p>
        </p:txBody>
      </p:sp>
      <p:sp>
        <p:nvSpPr>
          <p:cNvPr id="4" name="Slide Number Placeholder 3"/>
          <p:cNvSpPr>
            <a:spLocks noGrp="1"/>
          </p:cNvSpPr>
          <p:nvPr>
            <p:ph type="sldNum" sz="quarter" idx="5"/>
          </p:nvPr>
        </p:nvSpPr>
        <p:spPr/>
        <p:txBody>
          <a:bodyPr/>
          <a:lstStyle/>
          <a:p>
            <a:fld id="{FFF6171A-FE1D-6F43-A39D-E1EABD595732}" type="slidenum">
              <a:rPr lang="en-US" smtClean="0"/>
              <a:t>14</a:t>
            </a:fld>
            <a:endParaRPr lang="en-US"/>
          </a:p>
        </p:txBody>
      </p:sp>
    </p:spTree>
    <p:extLst>
      <p:ext uri="{BB962C8B-B14F-4D97-AF65-F5344CB8AC3E}">
        <p14:creationId xmlns:p14="http://schemas.microsoft.com/office/powerpoint/2010/main" val="2821512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5-paragraph essay only since 1960s</a:t>
            </a:r>
          </a:p>
          <a:p>
            <a:endParaRPr lang="en-US" dirty="0"/>
          </a:p>
          <a:p>
            <a:r>
              <a:rPr lang="en-US" dirty="0"/>
              <a:t>Why can’t be taught concept of main idea sentence + supporting sentence right away? </a:t>
            </a:r>
          </a:p>
        </p:txBody>
      </p:sp>
      <p:sp>
        <p:nvSpPr>
          <p:cNvPr id="4" name="Slide Number Placeholder 3"/>
          <p:cNvSpPr>
            <a:spLocks noGrp="1"/>
          </p:cNvSpPr>
          <p:nvPr>
            <p:ph type="sldNum" sz="quarter" idx="5"/>
          </p:nvPr>
        </p:nvSpPr>
        <p:spPr/>
        <p:txBody>
          <a:bodyPr/>
          <a:lstStyle/>
          <a:p>
            <a:fld id="{FFF6171A-FE1D-6F43-A39D-E1EABD595732}" type="slidenum">
              <a:rPr lang="en-US" smtClean="0"/>
              <a:t>15</a:t>
            </a:fld>
            <a:endParaRPr lang="en-US"/>
          </a:p>
        </p:txBody>
      </p:sp>
    </p:spTree>
    <p:extLst>
      <p:ext uri="{BB962C8B-B14F-4D97-AF65-F5344CB8AC3E}">
        <p14:creationId xmlns:p14="http://schemas.microsoft.com/office/powerpoint/2010/main" val="3504764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experience </a:t>
            </a:r>
          </a:p>
          <a:p>
            <a:r>
              <a:rPr lang="en-US" dirty="0"/>
              <a:t>Published this book in 2015.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Self-promotion </a:t>
            </a:r>
          </a:p>
          <a:p>
            <a:r>
              <a:rPr lang="en-US" dirty="0"/>
              <a:t>7 years later! </a:t>
            </a:r>
          </a:p>
          <a:p>
            <a:r>
              <a:rPr lang="en-US" dirty="0"/>
              <a:t>Breakthroughs</a:t>
            </a:r>
          </a:p>
        </p:txBody>
      </p:sp>
      <p:sp>
        <p:nvSpPr>
          <p:cNvPr id="4" name="Slide Number Placeholder 3"/>
          <p:cNvSpPr>
            <a:spLocks noGrp="1"/>
          </p:cNvSpPr>
          <p:nvPr>
            <p:ph type="sldNum" sz="quarter" idx="5"/>
          </p:nvPr>
        </p:nvSpPr>
        <p:spPr/>
        <p:txBody>
          <a:bodyPr/>
          <a:lstStyle/>
          <a:p>
            <a:fld id="{FFF6171A-FE1D-6F43-A39D-E1EABD595732}" type="slidenum">
              <a:rPr lang="en-US" smtClean="0"/>
              <a:t>17</a:t>
            </a:fld>
            <a:endParaRPr lang="en-US"/>
          </a:p>
        </p:txBody>
      </p:sp>
    </p:spTree>
    <p:extLst>
      <p:ext uri="{BB962C8B-B14F-4D97-AF65-F5344CB8AC3E}">
        <p14:creationId xmlns:p14="http://schemas.microsoft.com/office/powerpoint/2010/main" val="2626072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Shouldn’t be a leap </a:t>
            </a:r>
          </a:p>
        </p:txBody>
      </p:sp>
      <p:sp>
        <p:nvSpPr>
          <p:cNvPr id="4" name="Slide Number Placeholder 3"/>
          <p:cNvSpPr>
            <a:spLocks noGrp="1"/>
          </p:cNvSpPr>
          <p:nvPr>
            <p:ph type="sldNum" sz="quarter" idx="5"/>
          </p:nvPr>
        </p:nvSpPr>
        <p:spPr/>
        <p:txBody>
          <a:bodyPr/>
          <a:lstStyle/>
          <a:p>
            <a:fld id="{FFF6171A-FE1D-6F43-A39D-E1EABD595732}" type="slidenum">
              <a:rPr lang="en-US" smtClean="0"/>
              <a:t>22</a:t>
            </a:fld>
            <a:endParaRPr lang="en-US"/>
          </a:p>
        </p:txBody>
      </p:sp>
    </p:spTree>
    <p:extLst>
      <p:ext uri="{BB962C8B-B14F-4D97-AF65-F5344CB8AC3E}">
        <p14:creationId xmlns:p14="http://schemas.microsoft.com/office/powerpoint/2010/main" val="3072775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giant leap </a:t>
            </a:r>
          </a:p>
          <a:p>
            <a:r>
              <a:rPr lang="en-US" dirty="0"/>
              <a:t>Bloated paragraph </a:t>
            </a:r>
          </a:p>
        </p:txBody>
      </p:sp>
      <p:sp>
        <p:nvSpPr>
          <p:cNvPr id="4" name="Slide Number Placeholder 3"/>
          <p:cNvSpPr>
            <a:spLocks noGrp="1"/>
          </p:cNvSpPr>
          <p:nvPr>
            <p:ph type="sldNum" sz="quarter" idx="5"/>
          </p:nvPr>
        </p:nvSpPr>
        <p:spPr/>
        <p:txBody>
          <a:bodyPr/>
          <a:lstStyle/>
          <a:p>
            <a:fld id="{FFF6171A-FE1D-6F43-A39D-E1EABD595732}" type="slidenum">
              <a:rPr lang="en-US" smtClean="0"/>
              <a:t>23</a:t>
            </a:fld>
            <a:endParaRPr lang="en-US"/>
          </a:p>
        </p:txBody>
      </p:sp>
    </p:spTree>
    <p:extLst>
      <p:ext uri="{BB962C8B-B14F-4D97-AF65-F5344CB8AC3E}">
        <p14:creationId xmlns:p14="http://schemas.microsoft.com/office/powerpoint/2010/main" val="323757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assist</a:t>
            </a:r>
          </a:p>
        </p:txBody>
      </p:sp>
      <p:sp>
        <p:nvSpPr>
          <p:cNvPr id="4" name="Slide Number Placeholder 3"/>
          <p:cNvSpPr>
            <a:spLocks noGrp="1"/>
          </p:cNvSpPr>
          <p:nvPr>
            <p:ph type="sldNum" sz="quarter" idx="5"/>
          </p:nvPr>
        </p:nvSpPr>
        <p:spPr/>
        <p:txBody>
          <a:bodyPr/>
          <a:lstStyle/>
          <a:p>
            <a:fld id="{FFF6171A-FE1D-6F43-A39D-E1EABD595732}" type="slidenum">
              <a:rPr lang="en-US" smtClean="0"/>
              <a:t>24</a:t>
            </a:fld>
            <a:endParaRPr lang="en-US"/>
          </a:p>
        </p:txBody>
      </p:sp>
    </p:spTree>
    <p:extLst>
      <p:ext uri="{BB962C8B-B14F-4D97-AF65-F5344CB8AC3E}">
        <p14:creationId xmlns:p14="http://schemas.microsoft.com/office/powerpoint/2010/main" val="172175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1, place 2</a:t>
            </a:r>
          </a:p>
          <a:p>
            <a:r>
              <a:rPr lang="en-US" dirty="0"/>
              <a:t>Time 1, time 2 – past, since then </a:t>
            </a:r>
          </a:p>
          <a:p>
            <a:r>
              <a:rPr lang="en-US" dirty="0"/>
              <a:t>2 people – compare </a:t>
            </a:r>
          </a:p>
          <a:p>
            <a:r>
              <a:rPr lang="en-US" dirty="0"/>
              <a:t>2 cities </a:t>
            </a:r>
          </a:p>
          <a:p>
            <a:r>
              <a:rPr lang="en-US" dirty="0"/>
              <a:t>Where you grew up, what you did </a:t>
            </a:r>
          </a:p>
          <a:p>
            <a:r>
              <a:rPr lang="en-US" dirty="0"/>
              <a:t>What did your city build? What is life like now? </a:t>
            </a:r>
          </a:p>
        </p:txBody>
      </p:sp>
      <p:sp>
        <p:nvSpPr>
          <p:cNvPr id="4" name="Slide Number Placeholder 3"/>
          <p:cNvSpPr>
            <a:spLocks noGrp="1"/>
          </p:cNvSpPr>
          <p:nvPr>
            <p:ph type="sldNum" sz="quarter" idx="5"/>
          </p:nvPr>
        </p:nvSpPr>
        <p:spPr/>
        <p:txBody>
          <a:bodyPr/>
          <a:lstStyle/>
          <a:p>
            <a:fld id="{FFF6171A-FE1D-6F43-A39D-E1EABD595732}" type="slidenum">
              <a:rPr lang="en-US" smtClean="0"/>
              <a:t>25</a:t>
            </a:fld>
            <a:endParaRPr lang="en-US"/>
          </a:p>
        </p:txBody>
      </p:sp>
    </p:spTree>
    <p:extLst>
      <p:ext uri="{BB962C8B-B14F-4D97-AF65-F5344CB8AC3E}">
        <p14:creationId xmlns:p14="http://schemas.microsoft.com/office/powerpoint/2010/main" val="545084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Scaffolding</a:t>
            </a:r>
          </a:p>
        </p:txBody>
      </p:sp>
      <p:sp>
        <p:nvSpPr>
          <p:cNvPr id="4" name="Slide Number Placeholder 3"/>
          <p:cNvSpPr>
            <a:spLocks noGrp="1"/>
          </p:cNvSpPr>
          <p:nvPr>
            <p:ph type="sldNum" sz="quarter" idx="5"/>
          </p:nvPr>
        </p:nvSpPr>
        <p:spPr/>
        <p:txBody>
          <a:bodyPr/>
          <a:lstStyle/>
          <a:p>
            <a:fld id="{FFF6171A-FE1D-6F43-A39D-E1EABD595732}" type="slidenum">
              <a:rPr lang="en-US" smtClean="0"/>
              <a:t>26</a:t>
            </a:fld>
            <a:endParaRPr lang="en-US"/>
          </a:p>
        </p:txBody>
      </p:sp>
    </p:spTree>
    <p:extLst>
      <p:ext uri="{BB962C8B-B14F-4D97-AF65-F5344CB8AC3E}">
        <p14:creationId xmlns:p14="http://schemas.microsoft.com/office/powerpoint/2010/main" val="3063563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idea, support, main idea, support </a:t>
            </a:r>
          </a:p>
          <a:p>
            <a:r>
              <a:rPr lang="en-US" dirty="0"/>
              <a:t>2 different places, two different people. </a:t>
            </a:r>
          </a:p>
          <a:p>
            <a:r>
              <a:rPr lang="en-US" dirty="0"/>
              <a:t>Where you grew up, what you did there. </a:t>
            </a:r>
          </a:p>
          <a:p>
            <a:endParaRPr lang="en-US" dirty="0"/>
          </a:p>
        </p:txBody>
      </p:sp>
      <p:sp>
        <p:nvSpPr>
          <p:cNvPr id="4" name="Slide Number Placeholder 3"/>
          <p:cNvSpPr>
            <a:spLocks noGrp="1"/>
          </p:cNvSpPr>
          <p:nvPr>
            <p:ph type="sldNum" sz="quarter" idx="5"/>
          </p:nvPr>
        </p:nvSpPr>
        <p:spPr/>
        <p:txBody>
          <a:bodyPr/>
          <a:lstStyle/>
          <a:p>
            <a:fld id="{FFF6171A-FE1D-6F43-A39D-E1EABD595732}" type="slidenum">
              <a:rPr lang="en-US" smtClean="0"/>
              <a:t>27</a:t>
            </a:fld>
            <a:endParaRPr lang="en-US"/>
          </a:p>
        </p:txBody>
      </p:sp>
    </p:spTree>
    <p:extLst>
      <p:ext uri="{BB962C8B-B14F-4D97-AF65-F5344CB8AC3E}">
        <p14:creationId xmlns:p14="http://schemas.microsoft.com/office/powerpoint/2010/main" val="2885798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Punish students </a:t>
            </a:r>
          </a:p>
          <a:p>
            <a:r>
              <a:rPr lang="en-US" dirty="0"/>
              <a:t>Unity can be restricting </a:t>
            </a:r>
          </a:p>
        </p:txBody>
      </p:sp>
      <p:sp>
        <p:nvSpPr>
          <p:cNvPr id="4" name="Slide Number Placeholder 3"/>
          <p:cNvSpPr>
            <a:spLocks noGrp="1"/>
          </p:cNvSpPr>
          <p:nvPr>
            <p:ph type="sldNum" sz="quarter" idx="5"/>
          </p:nvPr>
        </p:nvSpPr>
        <p:spPr/>
        <p:txBody>
          <a:bodyPr/>
          <a:lstStyle/>
          <a:p>
            <a:fld id="{FFF6171A-FE1D-6F43-A39D-E1EABD595732}" type="slidenum">
              <a:rPr lang="en-US" smtClean="0"/>
              <a:t>28</a:t>
            </a:fld>
            <a:endParaRPr lang="en-US"/>
          </a:p>
        </p:txBody>
      </p:sp>
    </p:spTree>
    <p:extLst>
      <p:ext uri="{BB962C8B-B14F-4D97-AF65-F5344CB8AC3E}">
        <p14:creationId xmlns:p14="http://schemas.microsoft.com/office/powerpoint/2010/main" val="255572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have to take out your idea.</a:t>
            </a:r>
          </a:p>
          <a:p>
            <a:r>
              <a:rPr lang="en-US" dirty="0"/>
              <a:t>Just start a new paragraph. </a:t>
            </a:r>
          </a:p>
        </p:txBody>
      </p:sp>
      <p:sp>
        <p:nvSpPr>
          <p:cNvPr id="4" name="Slide Number Placeholder 3"/>
          <p:cNvSpPr>
            <a:spLocks noGrp="1"/>
          </p:cNvSpPr>
          <p:nvPr>
            <p:ph type="sldNum" sz="quarter" idx="5"/>
          </p:nvPr>
        </p:nvSpPr>
        <p:spPr/>
        <p:txBody>
          <a:bodyPr/>
          <a:lstStyle/>
          <a:p>
            <a:fld id="{FFF6171A-FE1D-6F43-A39D-E1EABD595732}" type="slidenum">
              <a:rPr lang="en-US" smtClean="0"/>
              <a:t>29</a:t>
            </a:fld>
            <a:endParaRPr lang="en-US"/>
          </a:p>
        </p:txBody>
      </p:sp>
    </p:spTree>
    <p:extLst>
      <p:ext uri="{BB962C8B-B14F-4D97-AF65-F5344CB8AC3E}">
        <p14:creationId xmlns:p14="http://schemas.microsoft.com/office/powerpoint/2010/main" val="3412771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F6171A-FE1D-6F43-A39D-E1EABD595732}" type="slidenum">
              <a:rPr lang="en-US" smtClean="0"/>
              <a:t>32</a:t>
            </a:fld>
            <a:endParaRPr lang="en-US"/>
          </a:p>
        </p:txBody>
      </p:sp>
    </p:spTree>
    <p:extLst>
      <p:ext uri="{BB962C8B-B14F-4D97-AF65-F5344CB8AC3E}">
        <p14:creationId xmlns:p14="http://schemas.microsoft.com/office/powerpoint/2010/main" val="2315805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Conclusions that introduce a new idea </a:t>
            </a:r>
          </a:p>
          <a:p>
            <a:r>
              <a:rPr lang="en-US" dirty="0"/>
              <a:t>My students added a new paragraph</a:t>
            </a:r>
          </a:p>
        </p:txBody>
      </p:sp>
      <p:sp>
        <p:nvSpPr>
          <p:cNvPr id="4" name="Slide Number Placeholder 3"/>
          <p:cNvSpPr>
            <a:spLocks noGrp="1"/>
          </p:cNvSpPr>
          <p:nvPr>
            <p:ph type="sldNum" sz="quarter" idx="5"/>
          </p:nvPr>
        </p:nvSpPr>
        <p:spPr/>
        <p:txBody>
          <a:bodyPr/>
          <a:lstStyle/>
          <a:p>
            <a:fld id="{FFF6171A-FE1D-6F43-A39D-E1EABD595732}" type="slidenum">
              <a:rPr lang="en-US" smtClean="0"/>
              <a:t>33</a:t>
            </a:fld>
            <a:endParaRPr lang="en-US"/>
          </a:p>
        </p:txBody>
      </p:sp>
    </p:spTree>
    <p:extLst>
      <p:ext uri="{BB962C8B-B14F-4D97-AF65-F5344CB8AC3E}">
        <p14:creationId xmlns:p14="http://schemas.microsoft.com/office/powerpoint/2010/main" val="1656508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Conclusions that introduce a new idea </a:t>
            </a:r>
          </a:p>
          <a:p>
            <a:r>
              <a:rPr lang="en-US" dirty="0"/>
              <a:t>My students added a new paragraph</a:t>
            </a:r>
          </a:p>
          <a:p>
            <a:endParaRPr lang="en-US" dirty="0"/>
          </a:p>
        </p:txBody>
      </p:sp>
      <p:sp>
        <p:nvSpPr>
          <p:cNvPr id="4" name="Slide Number Placeholder 3"/>
          <p:cNvSpPr>
            <a:spLocks noGrp="1"/>
          </p:cNvSpPr>
          <p:nvPr>
            <p:ph type="sldNum" sz="quarter" idx="5"/>
          </p:nvPr>
        </p:nvSpPr>
        <p:spPr/>
        <p:txBody>
          <a:bodyPr/>
          <a:lstStyle/>
          <a:p>
            <a:fld id="{FFF6171A-FE1D-6F43-A39D-E1EABD595732}" type="slidenum">
              <a:rPr lang="en-US" smtClean="0"/>
              <a:t>36</a:t>
            </a:fld>
            <a:endParaRPr lang="en-US"/>
          </a:p>
        </p:txBody>
      </p:sp>
    </p:spTree>
    <p:extLst>
      <p:ext uri="{BB962C8B-B14F-4D97-AF65-F5344CB8AC3E}">
        <p14:creationId xmlns:p14="http://schemas.microsoft.com/office/powerpoint/2010/main" val="363890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revision Strategy!!</a:t>
            </a:r>
          </a:p>
        </p:txBody>
      </p:sp>
      <p:sp>
        <p:nvSpPr>
          <p:cNvPr id="4" name="Slide Number Placeholder 3"/>
          <p:cNvSpPr>
            <a:spLocks noGrp="1"/>
          </p:cNvSpPr>
          <p:nvPr>
            <p:ph type="sldNum" sz="quarter" idx="5"/>
          </p:nvPr>
        </p:nvSpPr>
        <p:spPr/>
        <p:txBody>
          <a:bodyPr/>
          <a:lstStyle/>
          <a:p>
            <a:fld id="{FFF6171A-FE1D-6F43-A39D-E1EABD595732}" type="slidenum">
              <a:rPr lang="en-US" smtClean="0"/>
              <a:t>37</a:t>
            </a:fld>
            <a:endParaRPr lang="en-US"/>
          </a:p>
        </p:txBody>
      </p:sp>
    </p:spTree>
    <p:extLst>
      <p:ext uri="{BB962C8B-B14F-4D97-AF65-F5344CB8AC3E}">
        <p14:creationId xmlns:p14="http://schemas.microsoft.com/office/powerpoint/2010/main" val="712360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don’t have to be Neil </a:t>
            </a:r>
            <a:r>
              <a:rPr lang="en-US" dirty="0" err="1"/>
              <a:t>Armsgrongs</a:t>
            </a:r>
            <a:r>
              <a:rPr lang="en-US" dirty="0"/>
              <a:t> </a:t>
            </a:r>
          </a:p>
          <a:p>
            <a:r>
              <a:rPr lang="en-US" dirty="0"/>
              <a:t>Fossilized </a:t>
            </a:r>
          </a:p>
        </p:txBody>
      </p:sp>
      <p:sp>
        <p:nvSpPr>
          <p:cNvPr id="4" name="Slide Number Placeholder 3"/>
          <p:cNvSpPr>
            <a:spLocks noGrp="1"/>
          </p:cNvSpPr>
          <p:nvPr>
            <p:ph type="sldNum" sz="quarter" idx="5"/>
          </p:nvPr>
        </p:nvSpPr>
        <p:spPr/>
        <p:txBody>
          <a:bodyPr/>
          <a:lstStyle/>
          <a:p>
            <a:fld id="{FFF6171A-FE1D-6F43-A39D-E1EABD595732}" type="slidenum">
              <a:rPr lang="en-US" smtClean="0"/>
              <a:t>40</a:t>
            </a:fld>
            <a:endParaRPr lang="en-US"/>
          </a:p>
        </p:txBody>
      </p:sp>
    </p:spTree>
    <p:extLst>
      <p:ext uri="{BB962C8B-B14F-4D97-AF65-F5344CB8AC3E}">
        <p14:creationId xmlns:p14="http://schemas.microsoft.com/office/powerpoint/2010/main" val="3838503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78455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5" name="Footer Placeholder 4">
            <a:extLst>
              <a:ext uri="{FF2B5EF4-FFF2-40B4-BE49-F238E27FC236}">
                <a16:creationId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713287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5" name="Footer Placeholder 4">
            <a:extLst>
              <a:ext uri="{FF2B5EF4-FFF2-40B4-BE49-F238E27FC236}">
                <a16:creationId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504961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6" name="Footer Placeholder 5">
            <a:extLst>
              <a:ext uri="{FF2B5EF4-FFF2-40B4-BE49-F238E27FC236}">
                <a16:creationId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566291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068373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650118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598927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6" name="Footer Placeholder 5">
            <a:extLst>
              <a:ext uri="{FF2B5EF4-FFF2-40B4-BE49-F238E27FC236}">
                <a16:creationId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121917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6" name="Footer Placeholder 5">
            <a:extLst>
              <a:ext uri="{FF2B5EF4-FFF2-40B4-BE49-F238E27FC236}">
                <a16:creationId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686306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5" name="Footer Placeholder 4">
            <a:extLst>
              <a:ext uri="{FF2B5EF4-FFF2-40B4-BE49-F238E27FC236}">
                <a16:creationId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069064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1/29/22</a:t>
            </a:fld>
            <a:endParaRPr lang="en-US"/>
          </a:p>
        </p:txBody>
      </p:sp>
      <p:sp>
        <p:nvSpPr>
          <p:cNvPr id="5" name="Footer Placeholder 4">
            <a:extLst>
              <a:ext uri="{FF2B5EF4-FFF2-40B4-BE49-F238E27FC236}">
                <a16:creationId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757330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1/29/22</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3856511348"/>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9" r:id="rId6"/>
    <p:sldLayoutId id="2147483694" r:id="rId7"/>
    <p:sldLayoutId id="2147483695" r:id="rId8"/>
    <p:sldLayoutId id="2147483696" r:id="rId9"/>
    <p:sldLayoutId id="2147483698"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BF04D-D150-D14E-B4CA-37B7FBE92DD6}"/>
              </a:ext>
            </a:extLst>
          </p:cNvPr>
          <p:cNvSpPr>
            <a:spLocks noGrp="1"/>
          </p:cNvSpPr>
          <p:nvPr>
            <p:ph type="ctrTitle"/>
          </p:nvPr>
        </p:nvSpPr>
        <p:spPr>
          <a:xfrm>
            <a:off x="6096000" y="1524000"/>
            <a:ext cx="5334000" cy="2286000"/>
          </a:xfrm>
        </p:spPr>
        <p:txBody>
          <a:bodyPr>
            <a:normAutofit/>
          </a:bodyPr>
          <a:lstStyle/>
          <a:p>
            <a:pPr algn="l"/>
            <a:r>
              <a:rPr lang="en-US" sz="4100" dirty="0"/>
              <a:t>Breaking the Mold: Paragraphing for Beginners</a:t>
            </a:r>
          </a:p>
        </p:txBody>
      </p:sp>
      <p:sp>
        <p:nvSpPr>
          <p:cNvPr id="3" name="Subtitle 2">
            <a:extLst>
              <a:ext uri="{FF2B5EF4-FFF2-40B4-BE49-F238E27FC236}">
                <a16:creationId xmlns:a16="http://schemas.microsoft.com/office/drawing/2014/main" id="{7BF29A47-3F75-3F41-BFAB-1E611242D5F9}"/>
              </a:ext>
            </a:extLst>
          </p:cNvPr>
          <p:cNvSpPr>
            <a:spLocks noGrp="1"/>
          </p:cNvSpPr>
          <p:nvPr>
            <p:ph type="subTitle" idx="1"/>
          </p:nvPr>
        </p:nvSpPr>
        <p:spPr>
          <a:xfrm>
            <a:off x="6096000" y="4571999"/>
            <a:ext cx="5334000" cy="1524000"/>
          </a:xfrm>
        </p:spPr>
        <p:txBody>
          <a:bodyPr>
            <a:normAutofit/>
          </a:bodyPr>
          <a:lstStyle/>
          <a:p>
            <a:pPr algn="l"/>
            <a:r>
              <a:rPr lang="en-US" dirty="0"/>
              <a:t>Colin S. Ward</a:t>
            </a:r>
          </a:p>
          <a:p>
            <a:pPr algn="l"/>
            <a:r>
              <a:rPr lang="en-US" dirty="0"/>
              <a:t>Lone Star College – North </a:t>
            </a:r>
          </a:p>
        </p:txBody>
      </p:sp>
      <p:pic>
        <p:nvPicPr>
          <p:cNvPr id="4" name="Picture 3">
            <a:extLst>
              <a:ext uri="{FF2B5EF4-FFF2-40B4-BE49-F238E27FC236}">
                <a16:creationId xmlns:a16="http://schemas.microsoft.com/office/drawing/2014/main" id="{BA377694-B320-41A8-9315-3A18B2192577}"/>
              </a:ext>
            </a:extLst>
          </p:cNvPr>
          <p:cNvPicPr>
            <a:picLocks noChangeAspect="1"/>
          </p:cNvPicPr>
          <p:nvPr/>
        </p:nvPicPr>
        <p:blipFill rotWithShape="1">
          <a:blip r:embed="rId2"/>
          <a:srcRect l="22755" r="16944" b="1"/>
          <a:stretch/>
        </p:blipFill>
        <p:spPr>
          <a:xfrm>
            <a:off x="2" y="732510"/>
            <a:ext cx="5333999" cy="6125491"/>
          </a:xfrm>
          <a:custGeom>
            <a:avLst/>
            <a:gdLst/>
            <a:ahLst/>
            <a:cxnLst/>
            <a:rect l="l" t="t" r="r" b="b"/>
            <a:pathLst>
              <a:path w="5333999" h="6125491">
                <a:moveTo>
                  <a:pt x="0" y="0"/>
                </a:moveTo>
                <a:lnTo>
                  <a:pt x="201347" y="12133"/>
                </a:lnTo>
                <a:cubicBezTo>
                  <a:pt x="834520" y="59989"/>
                  <a:pt x="1489622" y="165274"/>
                  <a:pt x="2149412" y="288819"/>
                </a:cubicBezTo>
                <a:cubicBezTo>
                  <a:pt x="4194087" y="671477"/>
                  <a:pt x="4738431" y="1884930"/>
                  <a:pt x="5125148" y="3309606"/>
                </a:cubicBezTo>
                <a:cubicBezTo>
                  <a:pt x="5383961" y="4263563"/>
                  <a:pt x="5599841" y="5130569"/>
                  <a:pt x="4496734" y="5829050"/>
                </a:cubicBezTo>
                <a:cubicBezTo>
                  <a:pt x="4342061" y="5927011"/>
                  <a:pt x="4177261" y="6012425"/>
                  <a:pt x="4005032" y="6088102"/>
                </a:cubicBezTo>
                <a:lnTo>
                  <a:pt x="3915032" y="6125491"/>
                </a:lnTo>
                <a:lnTo>
                  <a:pt x="0" y="6125491"/>
                </a:lnTo>
                <a:close/>
              </a:path>
            </a:pathLst>
          </a:custGeom>
        </p:spPr>
      </p:pic>
    </p:spTree>
    <p:extLst>
      <p:ext uri="{BB962C8B-B14F-4D97-AF65-F5344CB8AC3E}">
        <p14:creationId xmlns:p14="http://schemas.microsoft.com/office/powerpoint/2010/main" val="2714027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A006D-843C-A844-A5BF-FB39A0FD7FCC}"/>
              </a:ext>
            </a:extLst>
          </p:cNvPr>
          <p:cNvSpPr>
            <a:spLocks noGrp="1"/>
          </p:cNvSpPr>
          <p:nvPr>
            <p:ph type="title"/>
          </p:nvPr>
        </p:nvSpPr>
        <p:spPr>
          <a:xfrm>
            <a:off x="762000" y="762000"/>
            <a:ext cx="5334000" cy="3024188"/>
          </a:xfrm>
        </p:spPr>
        <p:txBody>
          <a:bodyPr/>
          <a:lstStyle/>
          <a:p>
            <a:r>
              <a:rPr lang="en-US" dirty="0"/>
              <a:t>What is this student’s level? </a:t>
            </a:r>
          </a:p>
        </p:txBody>
      </p:sp>
      <p:pic>
        <p:nvPicPr>
          <p:cNvPr id="5" name="Picture 4" descr="A piece of paper with writing&#10;&#10;Description automatically generated with medium confidence">
            <a:extLst>
              <a:ext uri="{FF2B5EF4-FFF2-40B4-BE49-F238E27FC236}">
                <a16:creationId xmlns:a16="http://schemas.microsoft.com/office/drawing/2014/main" id="{B366665A-585F-FA4C-90BF-3A8BE9744A68}"/>
              </a:ext>
            </a:extLst>
          </p:cNvPr>
          <p:cNvPicPr>
            <a:picLocks noChangeAspect="1"/>
          </p:cNvPicPr>
          <p:nvPr/>
        </p:nvPicPr>
        <p:blipFill>
          <a:blip r:embed="rId3"/>
          <a:stretch>
            <a:fillRect/>
          </a:stretch>
        </p:blipFill>
        <p:spPr>
          <a:xfrm>
            <a:off x="5626100" y="0"/>
            <a:ext cx="6565900" cy="6858000"/>
          </a:xfrm>
          <a:prstGeom prst="rect">
            <a:avLst/>
          </a:prstGeom>
        </p:spPr>
      </p:pic>
      <p:sp>
        <p:nvSpPr>
          <p:cNvPr id="7" name="Rectangle 6">
            <a:extLst>
              <a:ext uri="{FF2B5EF4-FFF2-40B4-BE49-F238E27FC236}">
                <a16:creationId xmlns:a16="http://schemas.microsoft.com/office/drawing/2014/main" id="{3D1514D7-3CCA-A648-9487-C071E9D94AFB}"/>
              </a:ext>
            </a:extLst>
          </p:cNvPr>
          <p:cNvSpPr/>
          <p:nvPr/>
        </p:nvSpPr>
        <p:spPr>
          <a:xfrm>
            <a:off x="8572500" y="0"/>
            <a:ext cx="1943100" cy="8509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4E91636-71C6-8B42-8233-4D612E7C25A3}"/>
              </a:ext>
            </a:extLst>
          </p:cNvPr>
          <p:cNvSpPr/>
          <p:nvPr/>
        </p:nvSpPr>
        <p:spPr>
          <a:xfrm>
            <a:off x="7404100" y="203200"/>
            <a:ext cx="2044700" cy="60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3498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A7228-56B9-2B47-AB47-92FAB4065DE2}"/>
              </a:ext>
            </a:extLst>
          </p:cNvPr>
          <p:cNvSpPr>
            <a:spLocks noGrp="1"/>
          </p:cNvSpPr>
          <p:nvPr>
            <p:ph type="title"/>
          </p:nvPr>
        </p:nvSpPr>
        <p:spPr/>
        <p:txBody>
          <a:bodyPr/>
          <a:lstStyle/>
          <a:p>
            <a:r>
              <a:rPr lang="en-US" dirty="0"/>
              <a:t>A compound-complex sentence?!</a:t>
            </a:r>
          </a:p>
        </p:txBody>
      </p:sp>
      <p:pic>
        <p:nvPicPr>
          <p:cNvPr id="5" name="Content Placeholder 4">
            <a:extLst>
              <a:ext uri="{FF2B5EF4-FFF2-40B4-BE49-F238E27FC236}">
                <a16:creationId xmlns:a16="http://schemas.microsoft.com/office/drawing/2014/main" id="{95967B25-189A-D94A-9DCC-C2660F7A169D}"/>
              </a:ext>
            </a:extLst>
          </p:cNvPr>
          <p:cNvPicPr>
            <a:picLocks noGrp="1" noChangeAspect="1"/>
          </p:cNvPicPr>
          <p:nvPr>
            <p:ph idx="1"/>
          </p:nvPr>
        </p:nvPicPr>
        <p:blipFill>
          <a:blip r:embed="rId3"/>
          <a:stretch>
            <a:fillRect/>
          </a:stretch>
        </p:blipFill>
        <p:spPr>
          <a:xfrm>
            <a:off x="1301750" y="2613818"/>
            <a:ext cx="9791048" cy="1158081"/>
          </a:xfrm>
        </p:spPr>
      </p:pic>
      <p:sp>
        <p:nvSpPr>
          <p:cNvPr id="6" name="Title 1">
            <a:extLst>
              <a:ext uri="{FF2B5EF4-FFF2-40B4-BE49-F238E27FC236}">
                <a16:creationId xmlns:a16="http://schemas.microsoft.com/office/drawing/2014/main" id="{71E02C9D-7AA3-2C4A-9F1C-5723EE9BD99B}"/>
              </a:ext>
            </a:extLst>
          </p:cNvPr>
          <p:cNvSpPr txBox="1">
            <a:spLocks/>
          </p:cNvSpPr>
          <p:nvPr/>
        </p:nvSpPr>
        <p:spPr>
          <a:xfrm>
            <a:off x="4965700" y="4267200"/>
            <a:ext cx="6781800" cy="8477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Do we have to delay it?</a:t>
            </a:r>
          </a:p>
        </p:txBody>
      </p:sp>
      <p:sp>
        <p:nvSpPr>
          <p:cNvPr id="7" name="Title 1">
            <a:extLst>
              <a:ext uri="{FF2B5EF4-FFF2-40B4-BE49-F238E27FC236}">
                <a16:creationId xmlns:a16="http://schemas.microsoft.com/office/drawing/2014/main" id="{83F886AC-B2E4-EE4E-9250-1C9B55CEAB9F}"/>
              </a:ext>
            </a:extLst>
          </p:cNvPr>
          <p:cNvSpPr txBox="1">
            <a:spLocks/>
          </p:cNvSpPr>
          <p:nvPr/>
        </p:nvSpPr>
        <p:spPr>
          <a:xfrm>
            <a:off x="4965700" y="4643437"/>
            <a:ext cx="7050088" cy="1524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Do we need to point it out?</a:t>
            </a:r>
          </a:p>
        </p:txBody>
      </p:sp>
    </p:spTree>
    <p:extLst>
      <p:ext uri="{BB962C8B-B14F-4D97-AF65-F5344CB8AC3E}">
        <p14:creationId xmlns:p14="http://schemas.microsoft.com/office/powerpoint/2010/main" val="60180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7365F-573E-0749-AB9B-EE7147454D05}"/>
              </a:ext>
            </a:extLst>
          </p:cNvPr>
          <p:cNvSpPr>
            <a:spLocks noGrp="1"/>
          </p:cNvSpPr>
          <p:nvPr>
            <p:ph type="title"/>
          </p:nvPr>
        </p:nvSpPr>
        <p:spPr/>
        <p:txBody>
          <a:bodyPr/>
          <a:lstStyle/>
          <a:p>
            <a:r>
              <a:rPr lang="en-US"/>
              <a:t>What are beginning writers capable of?</a:t>
            </a:r>
            <a:endParaRPr lang="en-US" dirty="0"/>
          </a:p>
        </p:txBody>
      </p:sp>
      <p:graphicFrame>
        <p:nvGraphicFramePr>
          <p:cNvPr id="17" name="Content Placeholder 2">
            <a:extLst>
              <a:ext uri="{FF2B5EF4-FFF2-40B4-BE49-F238E27FC236}">
                <a16:creationId xmlns:a16="http://schemas.microsoft.com/office/drawing/2014/main" id="{2488BD9D-D785-4CAD-8117-B66CD2A38384}"/>
              </a:ext>
            </a:extLst>
          </p:cNvPr>
          <p:cNvGraphicFramePr>
            <a:graphicFrameLocks noGrp="1"/>
          </p:cNvGraphicFramePr>
          <p:nvPr>
            <p:ph idx="1"/>
          </p:nvPr>
        </p:nvGraphicFramePr>
        <p:xfrm>
          <a:off x="762000" y="2286000"/>
          <a:ext cx="10668000" cy="3818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3371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4" name="Freeform: Shape 13">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6" name="Freeform: Shape 15">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18" name="Rectangle 17">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0" name="Freeform: Shape 19">
            <a:extLst>
              <a:ext uri="{FF2B5EF4-FFF2-40B4-BE49-F238E27FC236}">
                <a16:creationId xmlns:a16="http://schemas.microsoft.com/office/drawing/2014/main" id="{8C3ED992-EB89-4C2F-8A9A-947E91BC61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custGeom>
            <a:avLst/>
            <a:gdLst>
              <a:gd name="connsiteX0" fmla="*/ 0 w 6096000"/>
              <a:gd name="connsiteY0" fmla="*/ 0 h 6858000"/>
              <a:gd name="connsiteX1" fmla="*/ 2758239 w 6096000"/>
              <a:gd name="connsiteY1" fmla="*/ 0 h 6858000"/>
              <a:gd name="connsiteX2" fmla="*/ 2916747 w 6096000"/>
              <a:gd name="connsiteY2" fmla="*/ 218181 h 6858000"/>
              <a:gd name="connsiteX3" fmla="*/ 4839749 w 6096000"/>
              <a:gd name="connsiteY3" fmla="*/ 2631787 h 6858000"/>
              <a:gd name="connsiteX4" fmla="*/ 6095001 w 6096000"/>
              <a:gd name="connsiteY4" fmla="*/ 5672947 h 6858000"/>
              <a:gd name="connsiteX5" fmla="*/ 5792922 w 6096000"/>
              <a:gd name="connsiteY5" fmla="*/ 6612444 h 6858000"/>
              <a:gd name="connsiteX6" fmla="*/ 5671607 w 6096000"/>
              <a:gd name="connsiteY6" fmla="*/ 6771753 h 6858000"/>
              <a:gd name="connsiteX7" fmla="*/ 5591643 w 6096000"/>
              <a:gd name="connsiteY7" fmla="*/ 6858000 h 6858000"/>
              <a:gd name="connsiteX8" fmla="*/ 0 w 6096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2758239" y="0"/>
                </a:lnTo>
                <a:lnTo>
                  <a:pt x="2916747" y="218181"/>
                </a:lnTo>
                <a:cubicBezTo>
                  <a:pt x="3525935" y="1023180"/>
                  <a:pt x="4281133" y="1818277"/>
                  <a:pt x="4839749" y="2631787"/>
                </a:cubicBezTo>
                <a:cubicBezTo>
                  <a:pt x="5571203" y="3696928"/>
                  <a:pt x="6122704" y="4799581"/>
                  <a:pt x="6095001" y="5672947"/>
                </a:cubicBezTo>
                <a:cubicBezTo>
                  <a:pt x="6083564" y="6040467"/>
                  <a:pt x="5972980" y="6348559"/>
                  <a:pt x="5792922" y="6612444"/>
                </a:cubicBezTo>
                <a:cubicBezTo>
                  <a:pt x="5755410" y="6667420"/>
                  <a:pt x="5714882" y="6720477"/>
                  <a:pt x="5671607" y="6771753"/>
                </a:cubicBezTo>
                <a:lnTo>
                  <a:pt x="5591643" y="6858000"/>
                </a:lnTo>
                <a:lnTo>
                  <a:pt x="0" y="68580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55F5D1E8-E605-4EFC-8912-6E191F84F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789134">
            <a:off x="2400596" y="454890"/>
            <a:ext cx="3969651" cy="5948221"/>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C76E94D9-9872-BF41-85C9-06B03C92F06E}"/>
              </a:ext>
            </a:extLst>
          </p:cNvPr>
          <p:cNvSpPr>
            <a:spLocks noGrp="1"/>
          </p:cNvSpPr>
          <p:nvPr>
            <p:ph type="title"/>
          </p:nvPr>
        </p:nvSpPr>
        <p:spPr>
          <a:xfrm>
            <a:off x="6858000" y="1524000"/>
            <a:ext cx="4572000" cy="2286000"/>
          </a:xfrm>
        </p:spPr>
        <p:txBody>
          <a:bodyPr vert="horz" lIns="91440" tIns="45720" rIns="91440" bIns="45720" rtlCol="0" anchor="b">
            <a:normAutofit/>
          </a:bodyPr>
          <a:lstStyle/>
          <a:p>
            <a:r>
              <a:rPr lang="en-US" kern="1200">
                <a:solidFill>
                  <a:schemeClr val="tx1"/>
                </a:solidFill>
                <a:latin typeface="+mj-lt"/>
                <a:ea typeface="+mj-ea"/>
                <a:cs typeface="+mj-cs"/>
              </a:rPr>
              <a:t>What is CEFR?</a:t>
            </a:r>
          </a:p>
        </p:txBody>
      </p:sp>
      <p:pic>
        <p:nvPicPr>
          <p:cNvPr id="7" name="Picture 6" descr="Shape, square&#10;&#10;Description automatically generated">
            <a:extLst>
              <a:ext uri="{FF2B5EF4-FFF2-40B4-BE49-F238E27FC236}">
                <a16:creationId xmlns:a16="http://schemas.microsoft.com/office/drawing/2014/main" id="{9182DDE4-7E81-7E49-819D-5ADE1867104A}"/>
              </a:ext>
            </a:extLst>
          </p:cNvPr>
          <p:cNvPicPr>
            <a:picLocks noChangeAspect="1"/>
          </p:cNvPicPr>
          <p:nvPr/>
        </p:nvPicPr>
        <p:blipFill>
          <a:blip r:embed="rId3"/>
          <a:stretch>
            <a:fillRect/>
          </a:stretch>
        </p:blipFill>
        <p:spPr>
          <a:xfrm>
            <a:off x="761999" y="915353"/>
            <a:ext cx="5334000" cy="5027294"/>
          </a:xfrm>
          <a:prstGeom prst="rect">
            <a:avLst/>
          </a:prstGeom>
        </p:spPr>
      </p:pic>
    </p:spTree>
    <p:extLst>
      <p:ext uri="{BB962C8B-B14F-4D97-AF65-F5344CB8AC3E}">
        <p14:creationId xmlns:p14="http://schemas.microsoft.com/office/powerpoint/2010/main" val="2970820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537736D6-93AA-D942-BC5A-532D3B6DC2E6}"/>
              </a:ext>
            </a:extLst>
          </p:cNvPr>
          <p:cNvGraphicFramePr>
            <a:graphicFrameLocks noGrp="1"/>
          </p:cNvGraphicFramePr>
          <p:nvPr>
            <p:extLst>
              <p:ext uri="{D42A27DB-BD31-4B8C-83A1-F6EECF244321}">
                <p14:modId xmlns:p14="http://schemas.microsoft.com/office/powerpoint/2010/main" val="1611525010"/>
              </p:ext>
            </p:extLst>
          </p:nvPr>
        </p:nvGraphicFramePr>
        <p:xfrm>
          <a:off x="5852333" y="1565328"/>
          <a:ext cx="5267702" cy="4060557"/>
        </p:xfrm>
        <a:graphic>
          <a:graphicData uri="http://schemas.openxmlformats.org/drawingml/2006/table">
            <a:tbl>
              <a:tblPr firstRow="1" bandRow="1">
                <a:tableStyleId>{93296810-A885-4BE3-A3E7-6D5BEEA58F35}</a:tableStyleId>
              </a:tblPr>
              <a:tblGrid>
                <a:gridCol w="1873574">
                  <a:extLst>
                    <a:ext uri="{9D8B030D-6E8A-4147-A177-3AD203B41FA5}">
                      <a16:colId xmlns:a16="http://schemas.microsoft.com/office/drawing/2014/main" val="3399887612"/>
                    </a:ext>
                  </a:extLst>
                </a:gridCol>
                <a:gridCol w="790413">
                  <a:extLst>
                    <a:ext uri="{9D8B030D-6E8A-4147-A177-3AD203B41FA5}">
                      <a16:colId xmlns:a16="http://schemas.microsoft.com/office/drawing/2014/main" val="304398668"/>
                    </a:ext>
                  </a:extLst>
                </a:gridCol>
                <a:gridCol w="2603715">
                  <a:extLst>
                    <a:ext uri="{9D8B030D-6E8A-4147-A177-3AD203B41FA5}">
                      <a16:colId xmlns:a16="http://schemas.microsoft.com/office/drawing/2014/main" val="2496097935"/>
                    </a:ext>
                  </a:extLst>
                </a:gridCol>
              </a:tblGrid>
              <a:tr h="785702">
                <a:tc rowSpan="2">
                  <a:txBody>
                    <a:bodyPr/>
                    <a:lstStyle/>
                    <a:p>
                      <a:r>
                        <a:rPr lang="en-US" b="1" dirty="0">
                          <a:solidFill>
                            <a:schemeClr val="tx1">
                              <a:lumMod val="50000"/>
                            </a:schemeClr>
                          </a:solidFill>
                        </a:rPr>
                        <a:t>Basic User</a:t>
                      </a:r>
                    </a:p>
                  </a:txBody>
                  <a:tcPr>
                    <a:solidFill>
                      <a:schemeClr val="accent6">
                        <a:lumMod val="20000"/>
                        <a:lumOff val="80000"/>
                      </a:schemeClr>
                    </a:solidFill>
                  </a:tcPr>
                </a:tc>
                <a:tc>
                  <a:txBody>
                    <a:bodyPr/>
                    <a:lstStyle/>
                    <a:p>
                      <a:r>
                        <a:rPr lang="en-US" b="1" dirty="0">
                          <a:solidFill>
                            <a:schemeClr val="tx1">
                              <a:lumMod val="50000"/>
                            </a:schemeClr>
                          </a:solidFill>
                        </a:rPr>
                        <a:t>A1</a:t>
                      </a:r>
                    </a:p>
                  </a:txBody>
                  <a:tcPr>
                    <a:solidFill>
                      <a:schemeClr val="accent6">
                        <a:lumMod val="20000"/>
                        <a:lumOff val="80000"/>
                      </a:schemeClr>
                    </a:solidFill>
                  </a:tcPr>
                </a:tc>
                <a:tc>
                  <a:txBody>
                    <a:bodyPr/>
                    <a:lstStyle/>
                    <a:p>
                      <a:r>
                        <a:rPr lang="en-US" b="1" dirty="0">
                          <a:solidFill>
                            <a:schemeClr val="tx1">
                              <a:lumMod val="50000"/>
                            </a:schemeClr>
                          </a:solidFill>
                        </a:rPr>
                        <a:t>Beginner</a:t>
                      </a:r>
                    </a:p>
                  </a:txBody>
                  <a:tcPr>
                    <a:solidFill>
                      <a:schemeClr val="accent6">
                        <a:lumMod val="20000"/>
                        <a:lumOff val="80000"/>
                      </a:schemeClr>
                    </a:solidFill>
                  </a:tcPr>
                </a:tc>
                <a:extLst>
                  <a:ext uri="{0D108BD9-81ED-4DB2-BD59-A6C34878D82A}">
                    <a16:rowId xmlns:a16="http://schemas.microsoft.com/office/drawing/2014/main" val="1810404289"/>
                  </a:ext>
                </a:extLst>
              </a:tr>
              <a:tr h="654971">
                <a:tc vMerge="1">
                  <a:txBody>
                    <a:bodyPr/>
                    <a:lstStyle/>
                    <a:p>
                      <a:endParaRPr lang="en-US" dirty="0"/>
                    </a:p>
                  </a:txBody>
                  <a:tcPr/>
                </a:tc>
                <a:tc>
                  <a:txBody>
                    <a:bodyPr/>
                    <a:lstStyle/>
                    <a:p>
                      <a:r>
                        <a:rPr lang="en-US" b="1" dirty="0">
                          <a:solidFill>
                            <a:schemeClr val="tx1">
                              <a:lumMod val="50000"/>
                            </a:schemeClr>
                          </a:solidFill>
                        </a:rPr>
                        <a:t>A2</a:t>
                      </a:r>
                    </a:p>
                  </a:txBody>
                  <a:tcPr>
                    <a:solidFill>
                      <a:schemeClr val="accent6">
                        <a:lumMod val="20000"/>
                        <a:lumOff val="80000"/>
                      </a:schemeClr>
                    </a:solidFill>
                  </a:tcPr>
                </a:tc>
                <a:tc>
                  <a:txBody>
                    <a:bodyPr/>
                    <a:lstStyle/>
                    <a:p>
                      <a:r>
                        <a:rPr lang="en-US" b="1" dirty="0">
                          <a:solidFill>
                            <a:schemeClr val="tx1">
                              <a:lumMod val="50000"/>
                            </a:schemeClr>
                          </a:solidFill>
                        </a:rPr>
                        <a:t>Elementary</a:t>
                      </a:r>
                    </a:p>
                  </a:txBody>
                  <a:tcPr>
                    <a:solidFill>
                      <a:schemeClr val="accent6">
                        <a:lumMod val="20000"/>
                        <a:lumOff val="80000"/>
                      </a:schemeClr>
                    </a:solidFill>
                  </a:tcPr>
                </a:tc>
                <a:extLst>
                  <a:ext uri="{0D108BD9-81ED-4DB2-BD59-A6C34878D82A}">
                    <a16:rowId xmlns:a16="http://schemas.microsoft.com/office/drawing/2014/main" val="1158141087"/>
                  </a:ext>
                </a:extLst>
              </a:tr>
              <a:tr h="654971">
                <a:tc rowSpan="2">
                  <a:txBody>
                    <a:bodyPr/>
                    <a:lstStyle/>
                    <a:p>
                      <a:r>
                        <a:rPr lang="en-US" b="1" dirty="0">
                          <a:solidFill>
                            <a:schemeClr val="tx1"/>
                          </a:solidFill>
                        </a:rPr>
                        <a:t>Independent User</a:t>
                      </a:r>
                    </a:p>
                  </a:txBody>
                  <a:tcPr>
                    <a:solidFill>
                      <a:schemeClr val="accent6">
                        <a:lumMod val="60000"/>
                        <a:lumOff val="40000"/>
                      </a:schemeClr>
                    </a:solidFill>
                  </a:tcPr>
                </a:tc>
                <a:tc>
                  <a:txBody>
                    <a:bodyPr/>
                    <a:lstStyle/>
                    <a:p>
                      <a:r>
                        <a:rPr lang="en-US" b="1" dirty="0">
                          <a:solidFill>
                            <a:schemeClr val="tx1"/>
                          </a:solidFill>
                        </a:rPr>
                        <a:t>B1</a:t>
                      </a:r>
                    </a:p>
                  </a:txBody>
                  <a:tcPr>
                    <a:solidFill>
                      <a:schemeClr val="accent6">
                        <a:lumMod val="60000"/>
                        <a:lumOff val="40000"/>
                      </a:schemeClr>
                    </a:solidFill>
                  </a:tcPr>
                </a:tc>
                <a:tc>
                  <a:txBody>
                    <a:bodyPr/>
                    <a:lstStyle/>
                    <a:p>
                      <a:r>
                        <a:rPr lang="en-US" b="1" dirty="0">
                          <a:solidFill>
                            <a:schemeClr val="tx1"/>
                          </a:solidFill>
                        </a:rPr>
                        <a:t>Intermediate</a:t>
                      </a:r>
                    </a:p>
                  </a:txBody>
                  <a:tcPr>
                    <a:solidFill>
                      <a:schemeClr val="accent6">
                        <a:lumMod val="60000"/>
                        <a:lumOff val="40000"/>
                      </a:schemeClr>
                    </a:solidFill>
                  </a:tcPr>
                </a:tc>
                <a:extLst>
                  <a:ext uri="{0D108BD9-81ED-4DB2-BD59-A6C34878D82A}">
                    <a16:rowId xmlns:a16="http://schemas.microsoft.com/office/drawing/2014/main" val="3372758807"/>
                  </a:ext>
                </a:extLst>
              </a:tr>
              <a:tr h="654971">
                <a:tc vMerge="1">
                  <a:txBody>
                    <a:bodyPr/>
                    <a:lstStyle/>
                    <a:p>
                      <a:endParaRPr lang="en-US" dirty="0"/>
                    </a:p>
                  </a:txBody>
                  <a:tcPr/>
                </a:tc>
                <a:tc>
                  <a:txBody>
                    <a:bodyPr/>
                    <a:lstStyle/>
                    <a:p>
                      <a:r>
                        <a:rPr lang="en-US" b="1" dirty="0">
                          <a:solidFill>
                            <a:schemeClr val="tx1"/>
                          </a:solidFill>
                        </a:rPr>
                        <a:t>B2</a:t>
                      </a:r>
                    </a:p>
                  </a:txBody>
                  <a:tcPr>
                    <a:solidFill>
                      <a:schemeClr val="accent6">
                        <a:lumMod val="60000"/>
                        <a:lumOff val="40000"/>
                      </a:schemeClr>
                    </a:solidFill>
                  </a:tcPr>
                </a:tc>
                <a:tc>
                  <a:txBody>
                    <a:bodyPr/>
                    <a:lstStyle/>
                    <a:p>
                      <a:r>
                        <a:rPr lang="en-US" b="1" dirty="0">
                          <a:solidFill>
                            <a:schemeClr val="tx1"/>
                          </a:solidFill>
                        </a:rPr>
                        <a:t>Upper Intermediate</a:t>
                      </a:r>
                    </a:p>
                  </a:txBody>
                  <a:tcPr>
                    <a:solidFill>
                      <a:schemeClr val="accent6">
                        <a:lumMod val="60000"/>
                        <a:lumOff val="40000"/>
                      </a:schemeClr>
                    </a:solidFill>
                  </a:tcPr>
                </a:tc>
                <a:extLst>
                  <a:ext uri="{0D108BD9-81ED-4DB2-BD59-A6C34878D82A}">
                    <a16:rowId xmlns:a16="http://schemas.microsoft.com/office/drawing/2014/main" val="139884565"/>
                  </a:ext>
                </a:extLst>
              </a:tr>
              <a:tr h="654971">
                <a:tc rowSpan="2">
                  <a:txBody>
                    <a:bodyPr/>
                    <a:lstStyle/>
                    <a:p>
                      <a:r>
                        <a:rPr lang="en-US" b="1" dirty="0">
                          <a:solidFill>
                            <a:schemeClr val="tx1"/>
                          </a:solidFill>
                        </a:rPr>
                        <a:t>Proficient User</a:t>
                      </a:r>
                    </a:p>
                  </a:txBody>
                  <a:tcPr>
                    <a:solidFill>
                      <a:schemeClr val="accent6">
                        <a:lumMod val="75000"/>
                      </a:schemeClr>
                    </a:solidFill>
                  </a:tcPr>
                </a:tc>
                <a:tc>
                  <a:txBody>
                    <a:bodyPr/>
                    <a:lstStyle/>
                    <a:p>
                      <a:r>
                        <a:rPr lang="en-US" b="1" dirty="0">
                          <a:solidFill>
                            <a:schemeClr val="tx1"/>
                          </a:solidFill>
                        </a:rPr>
                        <a:t>C1</a:t>
                      </a:r>
                    </a:p>
                  </a:txBody>
                  <a:tcPr>
                    <a:solidFill>
                      <a:schemeClr val="accent6">
                        <a:lumMod val="75000"/>
                      </a:schemeClr>
                    </a:solidFill>
                  </a:tcPr>
                </a:tc>
                <a:tc>
                  <a:txBody>
                    <a:bodyPr/>
                    <a:lstStyle/>
                    <a:p>
                      <a:r>
                        <a:rPr lang="en-US" b="1" dirty="0">
                          <a:solidFill>
                            <a:schemeClr val="tx1"/>
                          </a:solidFill>
                        </a:rPr>
                        <a:t>Advanced</a:t>
                      </a:r>
                    </a:p>
                  </a:txBody>
                  <a:tcPr>
                    <a:solidFill>
                      <a:schemeClr val="accent6">
                        <a:lumMod val="75000"/>
                      </a:schemeClr>
                    </a:solidFill>
                  </a:tcPr>
                </a:tc>
                <a:extLst>
                  <a:ext uri="{0D108BD9-81ED-4DB2-BD59-A6C34878D82A}">
                    <a16:rowId xmlns:a16="http://schemas.microsoft.com/office/drawing/2014/main" val="1423194434"/>
                  </a:ext>
                </a:extLst>
              </a:tr>
              <a:tr h="654971">
                <a:tc vMerge="1">
                  <a:txBody>
                    <a:bodyPr/>
                    <a:lstStyle/>
                    <a:p>
                      <a:endParaRPr lang="en-US" dirty="0"/>
                    </a:p>
                  </a:txBody>
                  <a:tcPr/>
                </a:tc>
                <a:tc>
                  <a:txBody>
                    <a:bodyPr/>
                    <a:lstStyle/>
                    <a:p>
                      <a:r>
                        <a:rPr lang="en-US" b="1" dirty="0">
                          <a:solidFill>
                            <a:schemeClr val="tx1"/>
                          </a:solidFill>
                        </a:rPr>
                        <a:t>C2</a:t>
                      </a:r>
                    </a:p>
                  </a:txBody>
                  <a:tcPr>
                    <a:solidFill>
                      <a:schemeClr val="accent6">
                        <a:lumMod val="75000"/>
                      </a:schemeClr>
                    </a:solidFill>
                  </a:tcPr>
                </a:tc>
                <a:tc>
                  <a:txBody>
                    <a:bodyPr/>
                    <a:lstStyle/>
                    <a:p>
                      <a:r>
                        <a:rPr lang="en-US" b="1" dirty="0">
                          <a:solidFill>
                            <a:schemeClr val="tx1"/>
                          </a:solidFill>
                        </a:rPr>
                        <a:t>Proficiency</a:t>
                      </a:r>
                    </a:p>
                  </a:txBody>
                  <a:tcPr>
                    <a:solidFill>
                      <a:schemeClr val="accent6">
                        <a:lumMod val="75000"/>
                      </a:schemeClr>
                    </a:solidFill>
                  </a:tcPr>
                </a:tc>
                <a:extLst>
                  <a:ext uri="{0D108BD9-81ED-4DB2-BD59-A6C34878D82A}">
                    <a16:rowId xmlns:a16="http://schemas.microsoft.com/office/drawing/2014/main" val="3843778402"/>
                  </a:ext>
                </a:extLst>
              </a:tr>
            </a:tbl>
          </a:graphicData>
        </a:graphic>
      </p:graphicFrame>
      <p:pic>
        <p:nvPicPr>
          <p:cNvPr id="5" name="Picture 4" descr="Shape, square&#10;&#10;Description automatically generated">
            <a:extLst>
              <a:ext uri="{FF2B5EF4-FFF2-40B4-BE49-F238E27FC236}">
                <a16:creationId xmlns:a16="http://schemas.microsoft.com/office/drawing/2014/main" id="{4C8CF914-18AF-C349-B1CA-C66A0E7BB750}"/>
              </a:ext>
            </a:extLst>
          </p:cNvPr>
          <p:cNvPicPr>
            <a:picLocks noChangeAspect="1"/>
          </p:cNvPicPr>
          <p:nvPr/>
        </p:nvPicPr>
        <p:blipFill>
          <a:blip r:embed="rId2"/>
          <a:stretch>
            <a:fillRect/>
          </a:stretch>
        </p:blipFill>
        <p:spPr>
          <a:xfrm>
            <a:off x="1071965" y="480448"/>
            <a:ext cx="4003061" cy="3772884"/>
          </a:xfrm>
          <a:prstGeom prst="rect">
            <a:avLst/>
          </a:prstGeom>
        </p:spPr>
      </p:pic>
    </p:spTree>
    <p:extLst>
      <p:ext uri="{BB962C8B-B14F-4D97-AF65-F5344CB8AC3E}">
        <p14:creationId xmlns:p14="http://schemas.microsoft.com/office/powerpoint/2010/main" val="2466130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E94D9-9872-BF41-85C9-06B03C92F06E}"/>
              </a:ext>
            </a:extLst>
          </p:cNvPr>
          <p:cNvSpPr>
            <a:spLocks noGrp="1"/>
          </p:cNvSpPr>
          <p:nvPr>
            <p:ph type="title"/>
          </p:nvPr>
        </p:nvSpPr>
        <p:spPr/>
        <p:txBody>
          <a:bodyPr/>
          <a:lstStyle/>
          <a:p>
            <a:r>
              <a:rPr lang="en-US" dirty="0"/>
              <a:t>CEFR A1</a:t>
            </a:r>
          </a:p>
        </p:txBody>
      </p:sp>
      <p:sp>
        <p:nvSpPr>
          <p:cNvPr id="3" name="Content Placeholder 2">
            <a:extLst>
              <a:ext uri="{FF2B5EF4-FFF2-40B4-BE49-F238E27FC236}">
                <a16:creationId xmlns:a16="http://schemas.microsoft.com/office/drawing/2014/main" id="{B30E7A85-BE18-274A-B598-CBBB47BA3764}"/>
              </a:ext>
            </a:extLst>
          </p:cNvPr>
          <p:cNvSpPr>
            <a:spLocks noGrp="1"/>
          </p:cNvSpPr>
          <p:nvPr>
            <p:ph idx="1"/>
          </p:nvPr>
        </p:nvSpPr>
        <p:spPr/>
        <p:txBody>
          <a:bodyPr/>
          <a:lstStyle/>
          <a:p>
            <a:r>
              <a:rPr lang="en-US" dirty="0"/>
              <a:t>Can produce </a:t>
            </a:r>
            <a:r>
              <a:rPr lang="en-US" b="1" dirty="0"/>
              <a:t>simple phrases and sentences </a:t>
            </a:r>
            <a:r>
              <a:rPr lang="en-US" dirty="0"/>
              <a:t>about themselves and imaginary people, where they live and what they do. </a:t>
            </a:r>
          </a:p>
          <a:p>
            <a:r>
              <a:rPr lang="en-US" dirty="0"/>
              <a:t>Can describe in very simple language what a room looks like.</a:t>
            </a:r>
          </a:p>
          <a:p>
            <a:r>
              <a:rPr lang="en-US" dirty="0"/>
              <a:t>Can use simple words and phrases to describe everyday objects. </a:t>
            </a:r>
          </a:p>
        </p:txBody>
      </p:sp>
      <p:sp>
        <p:nvSpPr>
          <p:cNvPr id="4" name="Rounded Rectangular Callout 3">
            <a:extLst>
              <a:ext uri="{FF2B5EF4-FFF2-40B4-BE49-F238E27FC236}">
                <a16:creationId xmlns:a16="http://schemas.microsoft.com/office/drawing/2014/main" id="{0B3E4B2E-9AC9-F244-87AE-2ED905070721}"/>
              </a:ext>
            </a:extLst>
          </p:cNvPr>
          <p:cNvSpPr/>
          <p:nvPr/>
        </p:nvSpPr>
        <p:spPr>
          <a:xfrm>
            <a:off x="7182603" y="976393"/>
            <a:ext cx="3697207" cy="821410"/>
          </a:xfrm>
          <a:prstGeom prst="wedgeRoundRectCallout">
            <a:avLst>
              <a:gd name="adj1" fmla="val -42264"/>
              <a:gd name="adj2" fmla="val 9016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Simple sentences</a:t>
            </a:r>
          </a:p>
        </p:txBody>
      </p:sp>
    </p:spTree>
    <p:extLst>
      <p:ext uri="{BB962C8B-B14F-4D97-AF65-F5344CB8AC3E}">
        <p14:creationId xmlns:p14="http://schemas.microsoft.com/office/powerpoint/2010/main" val="22256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E94D9-9872-BF41-85C9-06B03C92F06E}"/>
              </a:ext>
            </a:extLst>
          </p:cNvPr>
          <p:cNvSpPr>
            <a:spLocks noGrp="1"/>
          </p:cNvSpPr>
          <p:nvPr>
            <p:ph type="title"/>
          </p:nvPr>
        </p:nvSpPr>
        <p:spPr/>
        <p:txBody>
          <a:bodyPr/>
          <a:lstStyle/>
          <a:p>
            <a:r>
              <a:rPr lang="en-US" dirty="0"/>
              <a:t>CEFR A2</a:t>
            </a:r>
          </a:p>
        </p:txBody>
      </p:sp>
      <p:sp>
        <p:nvSpPr>
          <p:cNvPr id="3" name="Content Placeholder 2">
            <a:extLst>
              <a:ext uri="{FF2B5EF4-FFF2-40B4-BE49-F238E27FC236}">
                <a16:creationId xmlns:a16="http://schemas.microsoft.com/office/drawing/2014/main" id="{B30E7A85-BE18-274A-B598-CBBB47BA3764}"/>
              </a:ext>
            </a:extLst>
          </p:cNvPr>
          <p:cNvSpPr>
            <a:spLocks noGrp="1"/>
          </p:cNvSpPr>
          <p:nvPr>
            <p:ph idx="1"/>
          </p:nvPr>
        </p:nvSpPr>
        <p:spPr/>
        <p:txBody>
          <a:bodyPr/>
          <a:lstStyle/>
          <a:p>
            <a:r>
              <a:rPr lang="en-US" dirty="0"/>
              <a:t>Can produce a </a:t>
            </a:r>
            <a:r>
              <a:rPr lang="en-US" b="1" dirty="0"/>
              <a:t>series of simple phrases and sentences </a:t>
            </a:r>
            <a:r>
              <a:rPr lang="en-US" dirty="0"/>
              <a:t>about their family, living conditions, educational background, or present or most recent job. </a:t>
            </a:r>
          </a:p>
          <a:p>
            <a:r>
              <a:rPr lang="en-US" dirty="0"/>
              <a:t>Can use sentences with simple connectives like </a:t>
            </a:r>
            <a:r>
              <a:rPr lang="en-US" b="1" dirty="0"/>
              <a:t>“and,” “but” and “because”. </a:t>
            </a:r>
          </a:p>
        </p:txBody>
      </p:sp>
      <p:sp>
        <p:nvSpPr>
          <p:cNvPr id="4" name="Rounded Rectangular Callout 3">
            <a:extLst>
              <a:ext uri="{FF2B5EF4-FFF2-40B4-BE49-F238E27FC236}">
                <a16:creationId xmlns:a16="http://schemas.microsoft.com/office/drawing/2014/main" id="{03AE17FD-0937-794F-9806-CB3732166035}"/>
              </a:ext>
            </a:extLst>
          </p:cNvPr>
          <p:cNvSpPr/>
          <p:nvPr/>
        </p:nvSpPr>
        <p:spPr>
          <a:xfrm>
            <a:off x="5561351" y="5095574"/>
            <a:ext cx="4469758" cy="821410"/>
          </a:xfrm>
          <a:prstGeom prst="wedgeRoundRectCallout">
            <a:avLst>
              <a:gd name="adj1" fmla="val 42058"/>
              <a:gd name="adj2" fmla="val -8891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 smattering of compound sentences?</a:t>
            </a:r>
          </a:p>
        </p:txBody>
      </p:sp>
    </p:spTree>
    <p:extLst>
      <p:ext uri="{BB962C8B-B14F-4D97-AF65-F5344CB8AC3E}">
        <p14:creationId xmlns:p14="http://schemas.microsoft.com/office/powerpoint/2010/main" val="250522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E94D9-9872-BF41-85C9-06B03C92F06E}"/>
              </a:ext>
            </a:extLst>
          </p:cNvPr>
          <p:cNvSpPr>
            <a:spLocks noGrp="1"/>
          </p:cNvSpPr>
          <p:nvPr>
            <p:ph type="title"/>
          </p:nvPr>
        </p:nvSpPr>
        <p:spPr/>
        <p:txBody>
          <a:bodyPr/>
          <a:lstStyle/>
          <a:p>
            <a:r>
              <a:rPr lang="en-US" dirty="0"/>
              <a:t>CEFR A2+</a:t>
            </a:r>
          </a:p>
        </p:txBody>
      </p:sp>
      <p:sp>
        <p:nvSpPr>
          <p:cNvPr id="3" name="Content Placeholder 2">
            <a:extLst>
              <a:ext uri="{FF2B5EF4-FFF2-40B4-BE49-F238E27FC236}">
                <a16:creationId xmlns:a16="http://schemas.microsoft.com/office/drawing/2014/main" id="{B30E7A85-BE18-274A-B598-CBBB47BA3764}"/>
              </a:ext>
            </a:extLst>
          </p:cNvPr>
          <p:cNvSpPr>
            <a:spLocks noGrp="1"/>
          </p:cNvSpPr>
          <p:nvPr>
            <p:ph idx="1"/>
          </p:nvPr>
        </p:nvSpPr>
        <p:spPr/>
        <p:txBody>
          <a:bodyPr/>
          <a:lstStyle/>
          <a:p>
            <a:r>
              <a:rPr lang="en-US" dirty="0"/>
              <a:t>Can give very short, basic descriptions of events, past activities and personal experiences. </a:t>
            </a:r>
          </a:p>
          <a:p>
            <a:r>
              <a:rPr lang="en-US" dirty="0"/>
              <a:t>Can tell a simple story.</a:t>
            </a:r>
          </a:p>
          <a:p>
            <a:r>
              <a:rPr lang="en-US" dirty="0"/>
              <a:t>Can describe everyday aspects of their environment </a:t>
            </a:r>
            <a:r>
              <a:rPr lang="en-US" b="1" dirty="0"/>
              <a:t>in linked sentences. </a:t>
            </a:r>
          </a:p>
        </p:txBody>
      </p:sp>
      <p:sp>
        <p:nvSpPr>
          <p:cNvPr id="4" name="Rounded Rectangular Callout 3">
            <a:extLst>
              <a:ext uri="{FF2B5EF4-FFF2-40B4-BE49-F238E27FC236}">
                <a16:creationId xmlns:a16="http://schemas.microsoft.com/office/drawing/2014/main" id="{44F46387-9291-884C-A167-D948EC3FE680}"/>
              </a:ext>
            </a:extLst>
          </p:cNvPr>
          <p:cNvSpPr/>
          <p:nvPr/>
        </p:nvSpPr>
        <p:spPr>
          <a:xfrm>
            <a:off x="5535403" y="5075808"/>
            <a:ext cx="5092054" cy="821410"/>
          </a:xfrm>
          <a:prstGeom prst="wedgeRoundRectCallout">
            <a:avLst>
              <a:gd name="adj1" fmla="val 42838"/>
              <a:gd name="adj2" fmla="val -8407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What are “linked sentences”?</a:t>
            </a:r>
          </a:p>
        </p:txBody>
      </p:sp>
    </p:spTree>
    <p:extLst>
      <p:ext uri="{BB962C8B-B14F-4D97-AF65-F5344CB8AC3E}">
        <p14:creationId xmlns:p14="http://schemas.microsoft.com/office/powerpoint/2010/main" val="282307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E94D9-9872-BF41-85C9-06B03C92F06E}"/>
              </a:ext>
            </a:extLst>
          </p:cNvPr>
          <p:cNvSpPr>
            <a:spLocks noGrp="1"/>
          </p:cNvSpPr>
          <p:nvPr>
            <p:ph type="title"/>
          </p:nvPr>
        </p:nvSpPr>
        <p:spPr/>
        <p:txBody>
          <a:bodyPr/>
          <a:lstStyle/>
          <a:p>
            <a:r>
              <a:rPr lang="en-US" dirty="0"/>
              <a:t>CEFR B1</a:t>
            </a:r>
          </a:p>
        </p:txBody>
      </p:sp>
      <p:sp>
        <p:nvSpPr>
          <p:cNvPr id="3" name="Content Placeholder 2">
            <a:extLst>
              <a:ext uri="{FF2B5EF4-FFF2-40B4-BE49-F238E27FC236}">
                <a16:creationId xmlns:a16="http://schemas.microsoft.com/office/drawing/2014/main" id="{B30E7A85-BE18-274A-B598-CBBB47BA3764}"/>
              </a:ext>
            </a:extLst>
          </p:cNvPr>
          <p:cNvSpPr>
            <a:spLocks noGrp="1"/>
          </p:cNvSpPr>
          <p:nvPr>
            <p:ph idx="1"/>
          </p:nvPr>
        </p:nvSpPr>
        <p:spPr/>
        <p:txBody>
          <a:bodyPr>
            <a:normAutofit lnSpcReduction="10000"/>
          </a:bodyPr>
          <a:lstStyle/>
          <a:p>
            <a:r>
              <a:rPr lang="en-US" dirty="0"/>
              <a:t>Can produce straightforward </a:t>
            </a:r>
            <a:r>
              <a:rPr lang="en-US" b="1" dirty="0"/>
              <a:t>connected texts </a:t>
            </a:r>
            <a:r>
              <a:rPr lang="en-US" dirty="0"/>
              <a:t>on a range of familiar subjects within their field of interest, by </a:t>
            </a:r>
            <a:r>
              <a:rPr lang="en-US" b="1" dirty="0"/>
              <a:t>linking a series of shorter discrete elements into a linear sequence</a:t>
            </a:r>
            <a:r>
              <a:rPr lang="en-US" dirty="0"/>
              <a:t>.</a:t>
            </a:r>
          </a:p>
          <a:p>
            <a:r>
              <a:rPr lang="en-US" dirty="0"/>
              <a:t>Can give accounts of experiences, describing feelings and reactions </a:t>
            </a:r>
            <a:r>
              <a:rPr lang="en-US" b="1" dirty="0"/>
              <a:t>in simple, connected text. </a:t>
            </a:r>
          </a:p>
          <a:p>
            <a:r>
              <a:rPr lang="en-US" dirty="0"/>
              <a:t>Can compose a basic letter of application with </a:t>
            </a:r>
            <a:r>
              <a:rPr lang="en-US" b="1" dirty="0"/>
              <a:t>limited supporting details.</a:t>
            </a:r>
          </a:p>
        </p:txBody>
      </p:sp>
      <p:sp>
        <p:nvSpPr>
          <p:cNvPr id="6" name="Rounded Rectangular Callout 5">
            <a:extLst>
              <a:ext uri="{FF2B5EF4-FFF2-40B4-BE49-F238E27FC236}">
                <a16:creationId xmlns:a16="http://schemas.microsoft.com/office/drawing/2014/main" id="{7B273F19-FD31-1B43-83FB-3242B3E15C2B}"/>
              </a:ext>
            </a:extLst>
          </p:cNvPr>
          <p:cNvSpPr/>
          <p:nvPr/>
        </p:nvSpPr>
        <p:spPr>
          <a:xfrm>
            <a:off x="6469681" y="762000"/>
            <a:ext cx="5092054" cy="1020305"/>
          </a:xfrm>
          <a:prstGeom prst="wedgeRoundRectCallout">
            <a:avLst>
              <a:gd name="adj1" fmla="val -42264"/>
              <a:gd name="adj2" fmla="val 9016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Are we talking about multiple paragraphs here? Like essays?</a:t>
            </a:r>
          </a:p>
        </p:txBody>
      </p:sp>
    </p:spTree>
    <p:extLst>
      <p:ext uri="{BB962C8B-B14F-4D97-AF65-F5344CB8AC3E}">
        <p14:creationId xmlns:p14="http://schemas.microsoft.com/office/powerpoint/2010/main" val="281263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7365F-573E-0749-AB9B-EE7147454D05}"/>
              </a:ext>
            </a:extLst>
          </p:cNvPr>
          <p:cNvSpPr>
            <a:spLocks noGrp="1"/>
          </p:cNvSpPr>
          <p:nvPr>
            <p:ph type="title"/>
          </p:nvPr>
        </p:nvSpPr>
        <p:spPr/>
        <p:txBody>
          <a:bodyPr/>
          <a:lstStyle/>
          <a:p>
            <a:r>
              <a:rPr lang="en-US" dirty="0"/>
              <a:t>What are beginning writers capable of?</a:t>
            </a:r>
          </a:p>
        </p:txBody>
      </p:sp>
      <p:sp>
        <p:nvSpPr>
          <p:cNvPr id="5" name="TextBox 4">
            <a:extLst>
              <a:ext uri="{FF2B5EF4-FFF2-40B4-BE49-F238E27FC236}">
                <a16:creationId xmlns:a16="http://schemas.microsoft.com/office/drawing/2014/main" id="{E33B6C78-A6FB-344A-9D5A-67CF21CFCB66}"/>
              </a:ext>
            </a:extLst>
          </p:cNvPr>
          <p:cNvSpPr txBox="1"/>
          <p:nvPr/>
        </p:nvSpPr>
        <p:spPr>
          <a:xfrm>
            <a:off x="272325" y="2290336"/>
            <a:ext cx="2117034" cy="584775"/>
          </a:xfrm>
          <a:prstGeom prst="rect">
            <a:avLst/>
          </a:prstGeom>
          <a:solidFill>
            <a:schemeClr val="accent5"/>
          </a:solidFill>
        </p:spPr>
        <p:txBody>
          <a:bodyPr wrap="square" rtlCol="0">
            <a:spAutoFit/>
          </a:bodyPr>
          <a:lstStyle/>
          <a:p>
            <a:pPr algn="ctr"/>
            <a:r>
              <a:rPr lang="en-US" sz="3200" b="1" dirty="0"/>
              <a:t>Phrases</a:t>
            </a:r>
            <a:endParaRPr lang="en-US" sz="4400" b="1" dirty="0"/>
          </a:p>
        </p:txBody>
      </p:sp>
      <p:sp>
        <p:nvSpPr>
          <p:cNvPr id="6" name="TextBox 5">
            <a:extLst>
              <a:ext uri="{FF2B5EF4-FFF2-40B4-BE49-F238E27FC236}">
                <a16:creationId xmlns:a16="http://schemas.microsoft.com/office/drawing/2014/main" id="{D0C64F25-74C4-B442-B608-1AD64F1A4250}"/>
              </a:ext>
            </a:extLst>
          </p:cNvPr>
          <p:cNvSpPr txBox="1"/>
          <p:nvPr/>
        </p:nvSpPr>
        <p:spPr>
          <a:xfrm>
            <a:off x="2879034" y="2286000"/>
            <a:ext cx="2347889" cy="584775"/>
          </a:xfrm>
          <a:prstGeom prst="rect">
            <a:avLst/>
          </a:prstGeom>
          <a:solidFill>
            <a:schemeClr val="accent5"/>
          </a:solidFill>
        </p:spPr>
        <p:txBody>
          <a:bodyPr wrap="square" rtlCol="0">
            <a:spAutoFit/>
          </a:bodyPr>
          <a:lstStyle/>
          <a:p>
            <a:pPr algn="ctr"/>
            <a:r>
              <a:rPr lang="en-US" sz="3200" b="1" dirty="0"/>
              <a:t>Sentences</a:t>
            </a:r>
            <a:endParaRPr lang="en-US" sz="3600" b="1" dirty="0"/>
          </a:p>
        </p:txBody>
      </p:sp>
      <p:sp>
        <p:nvSpPr>
          <p:cNvPr id="7" name="TextBox 6">
            <a:extLst>
              <a:ext uri="{FF2B5EF4-FFF2-40B4-BE49-F238E27FC236}">
                <a16:creationId xmlns:a16="http://schemas.microsoft.com/office/drawing/2014/main" id="{13CFE235-1530-0947-8AA4-F4BE06CEDB09}"/>
              </a:ext>
            </a:extLst>
          </p:cNvPr>
          <p:cNvSpPr txBox="1"/>
          <p:nvPr/>
        </p:nvSpPr>
        <p:spPr>
          <a:xfrm>
            <a:off x="5797847" y="2318891"/>
            <a:ext cx="2775452" cy="1077218"/>
          </a:xfrm>
          <a:prstGeom prst="rect">
            <a:avLst/>
          </a:prstGeom>
          <a:solidFill>
            <a:schemeClr val="accent5"/>
          </a:solidFill>
        </p:spPr>
        <p:txBody>
          <a:bodyPr wrap="square" rtlCol="0">
            <a:spAutoFit/>
          </a:bodyPr>
          <a:lstStyle/>
          <a:p>
            <a:pPr algn="ctr"/>
            <a:r>
              <a:rPr lang="en-US" sz="3200" b="1" dirty="0"/>
              <a:t>One Paragraph</a:t>
            </a:r>
            <a:endParaRPr lang="en-US" sz="4400" b="1" dirty="0"/>
          </a:p>
        </p:txBody>
      </p:sp>
      <p:sp>
        <p:nvSpPr>
          <p:cNvPr id="9" name="Right Brace 8">
            <a:extLst>
              <a:ext uri="{FF2B5EF4-FFF2-40B4-BE49-F238E27FC236}">
                <a16:creationId xmlns:a16="http://schemas.microsoft.com/office/drawing/2014/main" id="{D8CC1626-CE13-6340-A272-2F8D3A7F3A4B}"/>
              </a:ext>
            </a:extLst>
          </p:cNvPr>
          <p:cNvSpPr/>
          <p:nvPr/>
        </p:nvSpPr>
        <p:spPr>
          <a:xfrm rot="5400000">
            <a:off x="4045533" y="-440318"/>
            <a:ext cx="769441" cy="8508080"/>
          </a:xfrm>
          <a:prstGeom prst="rightBrace">
            <a:avLst/>
          </a:prstGeom>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dirty="0"/>
          </a:p>
        </p:txBody>
      </p:sp>
      <p:sp>
        <p:nvSpPr>
          <p:cNvPr id="10" name="Right Brace 9">
            <a:extLst>
              <a:ext uri="{FF2B5EF4-FFF2-40B4-BE49-F238E27FC236}">
                <a16:creationId xmlns:a16="http://schemas.microsoft.com/office/drawing/2014/main" id="{93AE44B2-08F6-C24D-B4A3-C3B7B5525CAC}"/>
              </a:ext>
            </a:extLst>
          </p:cNvPr>
          <p:cNvSpPr/>
          <p:nvPr/>
        </p:nvSpPr>
        <p:spPr>
          <a:xfrm rot="5400000">
            <a:off x="10237135" y="2271978"/>
            <a:ext cx="561529" cy="2995772"/>
          </a:xfrm>
          <a:prstGeom prst="rightBrace">
            <a:avLst>
              <a:gd name="adj1" fmla="val 8333"/>
              <a:gd name="adj2" fmla="val 52069"/>
            </a:avLst>
          </a:prstGeom>
          <a:ln>
            <a:solidFill>
              <a:schemeClr val="accent1"/>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dirty="0"/>
          </a:p>
        </p:txBody>
      </p:sp>
      <p:sp>
        <p:nvSpPr>
          <p:cNvPr id="11" name="TextBox 10">
            <a:extLst>
              <a:ext uri="{FF2B5EF4-FFF2-40B4-BE49-F238E27FC236}">
                <a16:creationId xmlns:a16="http://schemas.microsoft.com/office/drawing/2014/main" id="{9428E70E-C55F-8743-B2D1-E0D702427445}"/>
              </a:ext>
            </a:extLst>
          </p:cNvPr>
          <p:cNvSpPr txBox="1"/>
          <p:nvPr/>
        </p:nvSpPr>
        <p:spPr>
          <a:xfrm>
            <a:off x="2768766" y="4198441"/>
            <a:ext cx="3381375" cy="954107"/>
          </a:xfrm>
          <a:prstGeom prst="rect">
            <a:avLst/>
          </a:prstGeom>
          <a:noFill/>
        </p:spPr>
        <p:txBody>
          <a:bodyPr wrap="square" rtlCol="0">
            <a:spAutoFit/>
          </a:bodyPr>
          <a:lstStyle/>
          <a:p>
            <a:pPr algn="ctr"/>
            <a:r>
              <a:rPr lang="en-US" sz="2800" b="1" dirty="0">
                <a:solidFill>
                  <a:schemeClr val="accent6"/>
                </a:solidFill>
              </a:rPr>
              <a:t>Beginner Writers </a:t>
            </a:r>
          </a:p>
          <a:p>
            <a:pPr algn="ctr"/>
            <a:r>
              <a:rPr lang="en-US" sz="2800" b="1" dirty="0">
                <a:solidFill>
                  <a:schemeClr val="accent6"/>
                </a:solidFill>
              </a:rPr>
              <a:t> CEFR A1-A2+</a:t>
            </a:r>
            <a:endParaRPr lang="en-US" sz="3200" b="1" dirty="0">
              <a:solidFill>
                <a:schemeClr val="accent6"/>
              </a:solidFill>
            </a:endParaRPr>
          </a:p>
        </p:txBody>
      </p:sp>
      <p:sp>
        <p:nvSpPr>
          <p:cNvPr id="12" name="TextBox 11">
            <a:extLst>
              <a:ext uri="{FF2B5EF4-FFF2-40B4-BE49-F238E27FC236}">
                <a16:creationId xmlns:a16="http://schemas.microsoft.com/office/drawing/2014/main" id="{04072329-F6DC-7643-A96C-3FBD8EF477AC}"/>
              </a:ext>
            </a:extLst>
          </p:cNvPr>
          <p:cNvSpPr txBox="1"/>
          <p:nvPr/>
        </p:nvSpPr>
        <p:spPr>
          <a:xfrm>
            <a:off x="8684292" y="4102387"/>
            <a:ext cx="3515979" cy="1384995"/>
          </a:xfrm>
          <a:prstGeom prst="rect">
            <a:avLst/>
          </a:prstGeom>
          <a:noFill/>
        </p:spPr>
        <p:txBody>
          <a:bodyPr wrap="square" rtlCol="0">
            <a:spAutoFit/>
          </a:bodyPr>
          <a:lstStyle/>
          <a:p>
            <a:pPr algn="ctr"/>
            <a:r>
              <a:rPr lang="en-US" sz="2800" b="1" dirty="0">
                <a:solidFill>
                  <a:schemeClr val="accent1"/>
                </a:solidFill>
              </a:rPr>
              <a:t>Intermediate Writers </a:t>
            </a:r>
          </a:p>
          <a:p>
            <a:pPr algn="ctr"/>
            <a:r>
              <a:rPr lang="en-US" sz="2800" b="1" dirty="0">
                <a:solidFill>
                  <a:schemeClr val="accent1"/>
                </a:solidFill>
              </a:rPr>
              <a:t> CEFR B1+</a:t>
            </a:r>
            <a:endParaRPr lang="en-US" sz="3200" b="1" dirty="0">
              <a:solidFill>
                <a:schemeClr val="accent1"/>
              </a:solidFill>
            </a:endParaRPr>
          </a:p>
        </p:txBody>
      </p:sp>
      <p:sp>
        <p:nvSpPr>
          <p:cNvPr id="13" name="TextBox 12">
            <a:extLst>
              <a:ext uri="{FF2B5EF4-FFF2-40B4-BE49-F238E27FC236}">
                <a16:creationId xmlns:a16="http://schemas.microsoft.com/office/drawing/2014/main" id="{0C2DBE36-18F2-744A-BCB7-A72D792BD09A}"/>
              </a:ext>
            </a:extLst>
          </p:cNvPr>
          <p:cNvSpPr txBox="1"/>
          <p:nvPr/>
        </p:nvSpPr>
        <p:spPr>
          <a:xfrm>
            <a:off x="9144223" y="2274838"/>
            <a:ext cx="2775452" cy="1077218"/>
          </a:xfrm>
          <a:prstGeom prst="rect">
            <a:avLst/>
          </a:prstGeom>
          <a:solidFill>
            <a:schemeClr val="accent1"/>
          </a:solidFill>
        </p:spPr>
        <p:txBody>
          <a:bodyPr wrap="square" rtlCol="0">
            <a:spAutoFit/>
          </a:bodyPr>
          <a:lstStyle/>
          <a:p>
            <a:pPr algn="ctr"/>
            <a:r>
              <a:rPr lang="en-US" sz="3200" b="1" dirty="0"/>
              <a:t>Multiple Paragraphs</a:t>
            </a:r>
            <a:endParaRPr lang="en-US" sz="4400" b="1" dirty="0"/>
          </a:p>
        </p:txBody>
      </p:sp>
    </p:spTree>
    <p:extLst>
      <p:ext uri="{BB962C8B-B14F-4D97-AF65-F5344CB8AC3E}">
        <p14:creationId xmlns:p14="http://schemas.microsoft.com/office/powerpoint/2010/main" val="58489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par>
                          <p:cTn id="14" fill="hold">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par>
                          <p:cTn id="18" fill="hold">
                            <p:stCondLst>
                              <p:cond delay="1000"/>
                            </p:stCondLst>
                            <p:childTnLst>
                              <p:par>
                                <p:cTn id="19" presetID="9"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dissolve">
                                      <p:cBhvr>
                                        <p:cTn id="26" dur="500"/>
                                        <p:tgtEl>
                                          <p:spTgt spid="13"/>
                                        </p:tgtEl>
                                      </p:cBhvr>
                                    </p:animEffect>
                                  </p:childTnLst>
                                </p:cTn>
                              </p:par>
                            </p:childTnLst>
                          </p:cTn>
                        </p:par>
                        <p:par>
                          <p:cTn id="27" fill="hold">
                            <p:stCondLst>
                              <p:cond delay="500"/>
                            </p:stCondLst>
                            <p:childTnLst>
                              <p:par>
                                <p:cTn id="28" presetID="9"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childTnLst>
                          </p:cTn>
                        </p:par>
                        <p:par>
                          <p:cTn id="31" fill="hold">
                            <p:stCondLst>
                              <p:cond delay="1000"/>
                            </p:stCondLst>
                            <p:childTnLst>
                              <p:par>
                                <p:cTn id="32" presetID="9"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ssolv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p:bldP spid="12" grpId="0"/>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7365F-573E-0749-AB9B-EE7147454D05}"/>
              </a:ext>
            </a:extLst>
          </p:cNvPr>
          <p:cNvSpPr>
            <a:spLocks noGrp="1"/>
          </p:cNvSpPr>
          <p:nvPr>
            <p:ph type="title"/>
          </p:nvPr>
        </p:nvSpPr>
        <p:spPr/>
        <p:txBody>
          <a:bodyPr/>
          <a:lstStyle/>
          <a:p>
            <a:r>
              <a:rPr lang="en-US" dirty="0"/>
              <a:t>What are beginning writers capable of?</a:t>
            </a:r>
          </a:p>
        </p:txBody>
      </p:sp>
      <p:sp>
        <p:nvSpPr>
          <p:cNvPr id="5" name="TextBox 4">
            <a:extLst>
              <a:ext uri="{FF2B5EF4-FFF2-40B4-BE49-F238E27FC236}">
                <a16:creationId xmlns:a16="http://schemas.microsoft.com/office/drawing/2014/main" id="{E33B6C78-A6FB-344A-9D5A-67CF21CFCB66}"/>
              </a:ext>
            </a:extLst>
          </p:cNvPr>
          <p:cNvSpPr txBox="1"/>
          <p:nvPr/>
        </p:nvSpPr>
        <p:spPr>
          <a:xfrm>
            <a:off x="272325" y="2290336"/>
            <a:ext cx="2117034" cy="584775"/>
          </a:xfrm>
          <a:prstGeom prst="rect">
            <a:avLst/>
          </a:prstGeom>
          <a:solidFill>
            <a:schemeClr val="accent5"/>
          </a:solidFill>
        </p:spPr>
        <p:txBody>
          <a:bodyPr wrap="square" rtlCol="0">
            <a:spAutoFit/>
          </a:bodyPr>
          <a:lstStyle/>
          <a:p>
            <a:pPr algn="ctr"/>
            <a:r>
              <a:rPr lang="en-US" sz="3200" b="1" dirty="0"/>
              <a:t>Phrases</a:t>
            </a:r>
            <a:endParaRPr lang="en-US" sz="4400" b="1" dirty="0"/>
          </a:p>
        </p:txBody>
      </p:sp>
      <p:sp>
        <p:nvSpPr>
          <p:cNvPr id="6" name="TextBox 5">
            <a:extLst>
              <a:ext uri="{FF2B5EF4-FFF2-40B4-BE49-F238E27FC236}">
                <a16:creationId xmlns:a16="http://schemas.microsoft.com/office/drawing/2014/main" id="{D0C64F25-74C4-B442-B608-1AD64F1A4250}"/>
              </a:ext>
            </a:extLst>
          </p:cNvPr>
          <p:cNvSpPr txBox="1"/>
          <p:nvPr/>
        </p:nvSpPr>
        <p:spPr>
          <a:xfrm>
            <a:off x="2879034" y="2286000"/>
            <a:ext cx="2347889" cy="584775"/>
          </a:xfrm>
          <a:prstGeom prst="rect">
            <a:avLst/>
          </a:prstGeom>
          <a:solidFill>
            <a:schemeClr val="accent5"/>
          </a:solidFill>
        </p:spPr>
        <p:txBody>
          <a:bodyPr wrap="square" rtlCol="0">
            <a:spAutoFit/>
          </a:bodyPr>
          <a:lstStyle/>
          <a:p>
            <a:pPr algn="ctr"/>
            <a:r>
              <a:rPr lang="en-US" sz="3200" b="1" dirty="0"/>
              <a:t>Sentences</a:t>
            </a:r>
            <a:endParaRPr lang="en-US" sz="3600" b="1" dirty="0"/>
          </a:p>
        </p:txBody>
      </p:sp>
      <p:sp>
        <p:nvSpPr>
          <p:cNvPr id="7" name="TextBox 6">
            <a:extLst>
              <a:ext uri="{FF2B5EF4-FFF2-40B4-BE49-F238E27FC236}">
                <a16:creationId xmlns:a16="http://schemas.microsoft.com/office/drawing/2014/main" id="{13CFE235-1530-0947-8AA4-F4BE06CEDB09}"/>
              </a:ext>
            </a:extLst>
          </p:cNvPr>
          <p:cNvSpPr txBox="1"/>
          <p:nvPr/>
        </p:nvSpPr>
        <p:spPr>
          <a:xfrm>
            <a:off x="5797847" y="2318891"/>
            <a:ext cx="2775452" cy="1077218"/>
          </a:xfrm>
          <a:prstGeom prst="rect">
            <a:avLst/>
          </a:prstGeom>
          <a:solidFill>
            <a:schemeClr val="accent5"/>
          </a:solidFill>
        </p:spPr>
        <p:txBody>
          <a:bodyPr wrap="square" rtlCol="0">
            <a:spAutoFit/>
          </a:bodyPr>
          <a:lstStyle/>
          <a:p>
            <a:pPr algn="ctr"/>
            <a:r>
              <a:rPr lang="en-US" sz="3200" b="1" dirty="0"/>
              <a:t>One Paragraph</a:t>
            </a:r>
            <a:endParaRPr lang="en-US" sz="4400" b="1" dirty="0"/>
          </a:p>
        </p:txBody>
      </p:sp>
      <p:sp>
        <p:nvSpPr>
          <p:cNvPr id="13" name="TextBox 12">
            <a:extLst>
              <a:ext uri="{FF2B5EF4-FFF2-40B4-BE49-F238E27FC236}">
                <a16:creationId xmlns:a16="http://schemas.microsoft.com/office/drawing/2014/main" id="{0C2DBE36-18F2-744A-BCB7-A72D792BD09A}"/>
              </a:ext>
            </a:extLst>
          </p:cNvPr>
          <p:cNvSpPr txBox="1"/>
          <p:nvPr/>
        </p:nvSpPr>
        <p:spPr>
          <a:xfrm>
            <a:off x="9144223" y="2274838"/>
            <a:ext cx="2775452" cy="1077218"/>
          </a:xfrm>
          <a:prstGeom prst="rect">
            <a:avLst/>
          </a:prstGeom>
          <a:solidFill>
            <a:schemeClr val="accent5"/>
          </a:solidFill>
        </p:spPr>
        <p:txBody>
          <a:bodyPr wrap="square" rtlCol="0">
            <a:spAutoFit/>
          </a:bodyPr>
          <a:lstStyle/>
          <a:p>
            <a:pPr algn="ctr"/>
            <a:r>
              <a:rPr lang="en-US" sz="3200" b="1" dirty="0"/>
              <a:t>Multiple Paragraphs</a:t>
            </a:r>
            <a:endParaRPr lang="en-US" sz="4400" b="1" dirty="0"/>
          </a:p>
        </p:txBody>
      </p:sp>
    </p:spTree>
    <p:extLst>
      <p:ext uri="{BB962C8B-B14F-4D97-AF65-F5344CB8AC3E}">
        <p14:creationId xmlns:p14="http://schemas.microsoft.com/office/powerpoint/2010/main" val="3795535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7365F-573E-0749-AB9B-EE7147454D05}"/>
              </a:ext>
            </a:extLst>
          </p:cNvPr>
          <p:cNvSpPr>
            <a:spLocks noGrp="1"/>
          </p:cNvSpPr>
          <p:nvPr>
            <p:ph type="title"/>
          </p:nvPr>
        </p:nvSpPr>
        <p:spPr/>
        <p:txBody>
          <a:bodyPr/>
          <a:lstStyle/>
          <a:p>
            <a:r>
              <a:rPr lang="en-US" dirty="0"/>
              <a:t>What are beginning writers capable of?</a:t>
            </a:r>
          </a:p>
        </p:txBody>
      </p:sp>
      <p:sp>
        <p:nvSpPr>
          <p:cNvPr id="5" name="TextBox 4">
            <a:extLst>
              <a:ext uri="{FF2B5EF4-FFF2-40B4-BE49-F238E27FC236}">
                <a16:creationId xmlns:a16="http://schemas.microsoft.com/office/drawing/2014/main" id="{E33B6C78-A6FB-344A-9D5A-67CF21CFCB66}"/>
              </a:ext>
            </a:extLst>
          </p:cNvPr>
          <p:cNvSpPr txBox="1"/>
          <p:nvPr/>
        </p:nvSpPr>
        <p:spPr>
          <a:xfrm>
            <a:off x="272325" y="2290336"/>
            <a:ext cx="2117034" cy="584775"/>
          </a:xfrm>
          <a:prstGeom prst="rect">
            <a:avLst/>
          </a:prstGeom>
          <a:solidFill>
            <a:schemeClr val="accent5"/>
          </a:solidFill>
        </p:spPr>
        <p:txBody>
          <a:bodyPr wrap="square" rtlCol="0">
            <a:spAutoFit/>
          </a:bodyPr>
          <a:lstStyle/>
          <a:p>
            <a:pPr algn="ctr"/>
            <a:r>
              <a:rPr lang="en-US" sz="3200" b="1" dirty="0"/>
              <a:t>Phrases</a:t>
            </a:r>
            <a:endParaRPr lang="en-US" sz="4400" b="1" dirty="0"/>
          </a:p>
        </p:txBody>
      </p:sp>
      <p:sp>
        <p:nvSpPr>
          <p:cNvPr id="6" name="TextBox 5">
            <a:extLst>
              <a:ext uri="{FF2B5EF4-FFF2-40B4-BE49-F238E27FC236}">
                <a16:creationId xmlns:a16="http://schemas.microsoft.com/office/drawing/2014/main" id="{D0C64F25-74C4-B442-B608-1AD64F1A4250}"/>
              </a:ext>
            </a:extLst>
          </p:cNvPr>
          <p:cNvSpPr txBox="1"/>
          <p:nvPr/>
        </p:nvSpPr>
        <p:spPr>
          <a:xfrm>
            <a:off x="2879034" y="2286000"/>
            <a:ext cx="2347889" cy="584775"/>
          </a:xfrm>
          <a:prstGeom prst="rect">
            <a:avLst/>
          </a:prstGeom>
          <a:solidFill>
            <a:schemeClr val="accent5"/>
          </a:solidFill>
        </p:spPr>
        <p:txBody>
          <a:bodyPr wrap="square" rtlCol="0">
            <a:spAutoFit/>
          </a:bodyPr>
          <a:lstStyle/>
          <a:p>
            <a:pPr algn="ctr"/>
            <a:r>
              <a:rPr lang="en-US" sz="3200" b="1" dirty="0"/>
              <a:t>Sentences</a:t>
            </a:r>
            <a:endParaRPr lang="en-US" sz="3600" b="1" dirty="0"/>
          </a:p>
        </p:txBody>
      </p:sp>
      <p:sp>
        <p:nvSpPr>
          <p:cNvPr id="7" name="TextBox 6">
            <a:extLst>
              <a:ext uri="{FF2B5EF4-FFF2-40B4-BE49-F238E27FC236}">
                <a16:creationId xmlns:a16="http://schemas.microsoft.com/office/drawing/2014/main" id="{13CFE235-1530-0947-8AA4-F4BE06CEDB09}"/>
              </a:ext>
            </a:extLst>
          </p:cNvPr>
          <p:cNvSpPr txBox="1"/>
          <p:nvPr/>
        </p:nvSpPr>
        <p:spPr>
          <a:xfrm>
            <a:off x="5797847" y="2318891"/>
            <a:ext cx="2775452" cy="1077218"/>
          </a:xfrm>
          <a:prstGeom prst="rect">
            <a:avLst/>
          </a:prstGeom>
          <a:solidFill>
            <a:schemeClr val="accent5"/>
          </a:solidFill>
        </p:spPr>
        <p:txBody>
          <a:bodyPr wrap="square" rtlCol="0">
            <a:spAutoFit/>
          </a:bodyPr>
          <a:lstStyle/>
          <a:p>
            <a:pPr algn="ctr"/>
            <a:r>
              <a:rPr lang="en-US" sz="3200" b="1" dirty="0"/>
              <a:t>One Paragraph</a:t>
            </a:r>
            <a:endParaRPr lang="en-US" sz="4400" b="1" dirty="0"/>
          </a:p>
        </p:txBody>
      </p:sp>
      <p:sp>
        <p:nvSpPr>
          <p:cNvPr id="9" name="Right Brace 8">
            <a:extLst>
              <a:ext uri="{FF2B5EF4-FFF2-40B4-BE49-F238E27FC236}">
                <a16:creationId xmlns:a16="http://schemas.microsoft.com/office/drawing/2014/main" id="{D8CC1626-CE13-6340-A272-2F8D3A7F3A4B}"/>
              </a:ext>
            </a:extLst>
          </p:cNvPr>
          <p:cNvSpPr/>
          <p:nvPr/>
        </p:nvSpPr>
        <p:spPr>
          <a:xfrm rot="5400000">
            <a:off x="5724479" y="-2119263"/>
            <a:ext cx="769441" cy="11865972"/>
          </a:xfrm>
          <a:prstGeom prst="rightBrace">
            <a:avLst/>
          </a:prstGeom>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dirty="0"/>
          </a:p>
        </p:txBody>
      </p:sp>
      <p:sp>
        <p:nvSpPr>
          <p:cNvPr id="11" name="TextBox 10">
            <a:extLst>
              <a:ext uri="{FF2B5EF4-FFF2-40B4-BE49-F238E27FC236}">
                <a16:creationId xmlns:a16="http://schemas.microsoft.com/office/drawing/2014/main" id="{9428E70E-C55F-8743-B2D1-E0D702427445}"/>
              </a:ext>
            </a:extLst>
          </p:cNvPr>
          <p:cNvSpPr txBox="1"/>
          <p:nvPr/>
        </p:nvSpPr>
        <p:spPr>
          <a:xfrm>
            <a:off x="4405312" y="4275390"/>
            <a:ext cx="3381375" cy="954107"/>
          </a:xfrm>
          <a:prstGeom prst="rect">
            <a:avLst/>
          </a:prstGeom>
          <a:noFill/>
        </p:spPr>
        <p:txBody>
          <a:bodyPr wrap="square" rtlCol="0">
            <a:spAutoFit/>
          </a:bodyPr>
          <a:lstStyle/>
          <a:p>
            <a:pPr algn="ctr"/>
            <a:r>
              <a:rPr lang="en-US" sz="2800" b="1" dirty="0">
                <a:solidFill>
                  <a:schemeClr val="accent6"/>
                </a:solidFill>
              </a:rPr>
              <a:t>Beginner Writers </a:t>
            </a:r>
          </a:p>
          <a:p>
            <a:pPr algn="ctr"/>
            <a:r>
              <a:rPr lang="en-US" sz="2800" b="1" dirty="0">
                <a:solidFill>
                  <a:schemeClr val="accent6"/>
                </a:solidFill>
              </a:rPr>
              <a:t> CEFR A1-A2+</a:t>
            </a:r>
            <a:endParaRPr lang="en-US" sz="3200" b="1" dirty="0">
              <a:solidFill>
                <a:schemeClr val="accent6"/>
              </a:solidFill>
            </a:endParaRPr>
          </a:p>
        </p:txBody>
      </p:sp>
      <p:sp>
        <p:nvSpPr>
          <p:cNvPr id="13" name="TextBox 12">
            <a:extLst>
              <a:ext uri="{FF2B5EF4-FFF2-40B4-BE49-F238E27FC236}">
                <a16:creationId xmlns:a16="http://schemas.microsoft.com/office/drawing/2014/main" id="{0C2DBE36-18F2-744A-BCB7-A72D792BD09A}"/>
              </a:ext>
            </a:extLst>
          </p:cNvPr>
          <p:cNvSpPr txBox="1"/>
          <p:nvPr/>
        </p:nvSpPr>
        <p:spPr>
          <a:xfrm>
            <a:off x="9144223" y="2274838"/>
            <a:ext cx="2775452" cy="1077218"/>
          </a:xfrm>
          <a:prstGeom prst="rect">
            <a:avLst/>
          </a:prstGeom>
          <a:solidFill>
            <a:schemeClr val="accent5"/>
          </a:solidFill>
        </p:spPr>
        <p:txBody>
          <a:bodyPr wrap="square" rtlCol="0">
            <a:spAutoFit/>
          </a:bodyPr>
          <a:lstStyle/>
          <a:p>
            <a:pPr algn="ctr"/>
            <a:r>
              <a:rPr lang="en-US" sz="3200" b="1" dirty="0"/>
              <a:t>Multiple Paragraphs</a:t>
            </a:r>
            <a:endParaRPr lang="en-US" sz="4400" b="1" dirty="0"/>
          </a:p>
        </p:txBody>
      </p:sp>
    </p:spTree>
    <p:extLst>
      <p:ext uri="{BB962C8B-B14F-4D97-AF65-F5344CB8AC3E}">
        <p14:creationId xmlns:p14="http://schemas.microsoft.com/office/powerpoint/2010/main" val="164032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3AAA3-FE27-1141-BCA1-FD10DA7FFED0}"/>
              </a:ext>
            </a:extLst>
          </p:cNvPr>
          <p:cNvSpPr>
            <a:spLocks noGrp="1"/>
          </p:cNvSpPr>
          <p:nvPr>
            <p:ph type="title"/>
          </p:nvPr>
        </p:nvSpPr>
        <p:spPr>
          <a:xfrm>
            <a:off x="762000" y="596899"/>
            <a:ext cx="10668000" cy="1524000"/>
          </a:xfrm>
        </p:spPr>
        <p:txBody>
          <a:bodyPr/>
          <a:lstStyle/>
          <a:p>
            <a:r>
              <a:rPr lang="en-US" dirty="0"/>
              <a:t>What are we accustomed to? </a:t>
            </a:r>
          </a:p>
        </p:txBody>
      </p:sp>
      <p:pic>
        <p:nvPicPr>
          <p:cNvPr id="7" name="Picture 6" descr="A picture containing text, sign&#10;&#10;Description automatically generated">
            <a:extLst>
              <a:ext uri="{FF2B5EF4-FFF2-40B4-BE49-F238E27FC236}">
                <a16:creationId xmlns:a16="http://schemas.microsoft.com/office/drawing/2014/main" id="{3A92A2AE-35E6-3A44-B20A-5D533EC03183}"/>
              </a:ext>
            </a:extLst>
          </p:cNvPr>
          <p:cNvPicPr>
            <a:picLocks noChangeAspect="1"/>
          </p:cNvPicPr>
          <p:nvPr/>
        </p:nvPicPr>
        <p:blipFill>
          <a:blip r:embed="rId3"/>
          <a:stretch>
            <a:fillRect/>
          </a:stretch>
        </p:blipFill>
        <p:spPr>
          <a:xfrm>
            <a:off x="3524648" y="2061633"/>
            <a:ext cx="2252133" cy="2847036"/>
          </a:xfrm>
          <a:prstGeom prst="rect">
            <a:avLst/>
          </a:prstGeom>
        </p:spPr>
      </p:pic>
      <p:pic>
        <p:nvPicPr>
          <p:cNvPr id="9" name="Picture 8" descr="Text&#10;&#10;Description automatically generated with medium confidence">
            <a:extLst>
              <a:ext uri="{FF2B5EF4-FFF2-40B4-BE49-F238E27FC236}">
                <a16:creationId xmlns:a16="http://schemas.microsoft.com/office/drawing/2014/main" id="{BF20CCED-2018-8F42-BC16-3D195E4A0143}"/>
              </a:ext>
            </a:extLst>
          </p:cNvPr>
          <p:cNvPicPr>
            <a:picLocks noChangeAspect="1"/>
          </p:cNvPicPr>
          <p:nvPr/>
        </p:nvPicPr>
        <p:blipFill>
          <a:blip r:embed="rId4"/>
          <a:stretch>
            <a:fillRect/>
          </a:stretch>
        </p:blipFill>
        <p:spPr>
          <a:xfrm>
            <a:off x="681200" y="2103966"/>
            <a:ext cx="2233177" cy="2847036"/>
          </a:xfrm>
          <a:prstGeom prst="rect">
            <a:avLst/>
          </a:prstGeom>
        </p:spPr>
      </p:pic>
      <p:pic>
        <p:nvPicPr>
          <p:cNvPr id="11" name="Picture 10" descr="Text&#10;&#10;Description automatically generated with low confidence">
            <a:extLst>
              <a:ext uri="{FF2B5EF4-FFF2-40B4-BE49-F238E27FC236}">
                <a16:creationId xmlns:a16="http://schemas.microsoft.com/office/drawing/2014/main" id="{0F825D2B-A094-4D4F-AECC-40BCBCC87F81}"/>
              </a:ext>
            </a:extLst>
          </p:cNvPr>
          <p:cNvPicPr>
            <a:picLocks noChangeAspect="1"/>
          </p:cNvPicPr>
          <p:nvPr/>
        </p:nvPicPr>
        <p:blipFill>
          <a:blip r:embed="rId5"/>
          <a:stretch>
            <a:fillRect/>
          </a:stretch>
        </p:blipFill>
        <p:spPr>
          <a:xfrm>
            <a:off x="6387052" y="2061633"/>
            <a:ext cx="2274839" cy="2889369"/>
          </a:xfrm>
          <a:prstGeom prst="rect">
            <a:avLst/>
          </a:prstGeom>
        </p:spPr>
      </p:pic>
      <p:pic>
        <p:nvPicPr>
          <p:cNvPr id="13" name="Picture 12" descr="A picture containing text, outdoor&#10;&#10;Description automatically generated">
            <a:extLst>
              <a:ext uri="{FF2B5EF4-FFF2-40B4-BE49-F238E27FC236}">
                <a16:creationId xmlns:a16="http://schemas.microsoft.com/office/drawing/2014/main" id="{43ABF11D-9B80-0C4C-A474-06061C63AEB2}"/>
              </a:ext>
            </a:extLst>
          </p:cNvPr>
          <p:cNvPicPr>
            <a:picLocks noChangeAspect="1"/>
          </p:cNvPicPr>
          <p:nvPr/>
        </p:nvPicPr>
        <p:blipFill>
          <a:blip r:embed="rId6"/>
          <a:stretch>
            <a:fillRect/>
          </a:stretch>
        </p:blipFill>
        <p:spPr>
          <a:xfrm>
            <a:off x="9190100" y="2061633"/>
            <a:ext cx="2274839" cy="2906134"/>
          </a:xfrm>
          <a:prstGeom prst="rect">
            <a:avLst/>
          </a:prstGeom>
        </p:spPr>
      </p:pic>
      <p:sp>
        <p:nvSpPr>
          <p:cNvPr id="14" name="TextBox 13">
            <a:extLst>
              <a:ext uri="{FF2B5EF4-FFF2-40B4-BE49-F238E27FC236}">
                <a16:creationId xmlns:a16="http://schemas.microsoft.com/office/drawing/2014/main" id="{FEECC4D8-43B7-0B4E-8E92-5397027EB2B2}"/>
              </a:ext>
            </a:extLst>
          </p:cNvPr>
          <p:cNvSpPr txBox="1"/>
          <p:nvPr/>
        </p:nvSpPr>
        <p:spPr>
          <a:xfrm>
            <a:off x="762000" y="5232400"/>
            <a:ext cx="2252133" cy="923330"/>
          </a:xfrm>
          <a:prstGeom prst="rect">
            <a:avLst/>
          </a:prstGeom>
          <a:noFill/>
        </p:spPr>
        <p:txBody>
          <a:bodyPr wrap="square" rtlCol="0">
            <a:spAutoFit/>
          </a:bodyPr>
          <a:lstStyle/>
          <a:p>
            <a:r>
              <a:rPr lang="en-US" dirty="0"/>
              <a:t>Level Intro:</a:t>
            </a:r>
          </a:p>
          <a:p>
            <a:r>
              <a:rPr lang="en-US" dirty="0"/>
              <a:t>A1-A2</a:t>
            </a:r>
          </a:p>
          <a:p>
            <a:r>
              <a:rPr lang="en-US" dirty="0"/>
              <a:t>Sentences</a:t>
            </a:r>
          </a:p>
        </p:txBody>
      </p:sp>
      <p:sp>
        <p:nvSpPr>
          <p:cNvPr id="15" name="TextBox 14">
            <a:extLst>
              <a:ext uri="{FF2B5EF4-FFF2-40B4-BE49-F238E27FC236}">
                <a16:creationId xmlns:a16="http://schemas.microsoft.com/office/drawing/2014/main" id="{7F9CC372-1649-1B49-8B05-D725378F8C98}"/>
              </a:ext>
            </a:extLst>
          </p:cNvPr>
          <p:cNvSpPr txBox="1"/>
          <p:nvPr/>
        </p:nvSpPr>
        <p:spPr>
          <a:xfrm>
            <a:off x="3524648" y="5172670"/>
            <a:ext cx="2252133" cy="1200329"/>
          </a:xfrm>
          <a:prstGeom prst="rect">
            <a:avLst/>
          </a:prstGeom>
          <a:noFill/>
        </p:spPr>
        <p:txBody>
          <a:bodyPr wrap="square" rtlCol="0">
            <a:spAutoFit/>
          </a:bodyPr>
          <a:lstStyle/>
          <a:p>
            <a:r>
              <a:rPr lang="en-US" dirty="0"/>
              <a:t>Level 1:</a:t>
            </a:r>
          </a:p>
          <a:p>
            <a:r>
              <a:rPr lang="en-US" dirty="0"/>
              <a:t>A2-B1</a:t>
            </a:r>
          </a:p>
          <a:p>
            <a:r>
              <a:rPr lang="en-US" dirty="0"/>
              <a:t>Sentences to Single Paragraph</a:t>
            </a:r>
          </a:p>
        </p:txBody>
      </p:sp>
      <p:sp>
        <p:nvSpPr>
          <p:cNvPr id="16" name="TextBox 15">
            <a:extLst>
              <a:ext uri="{FF2B5EF4-FFF2-40B4-BE49-F238E27FC236}">
                <a16:creationId xmlns:a16="http://schemas.microsoft.com/office/drawing/2014/main" id="{E8264E95-0FF7-C54B-9CBD-5E948224114B}"/>
              </a:ext>
            </a:extLst>
          </p:cNvPr>
          <p:cNvSpPr txBox="1"/>
          <p:nvPr/>
        </p:nvSpPr>
        <p:spPr>
          <a:xfrm>
            <a:off x="6387052" y="5172670"/>
            <a:ext cx="2252133" cy="1200329"/>
          </a:xfrm>
          <a:prstGeom prst="rect">
            <a:avLst/>
          </a:prstGeom>
          <a:noFill/>
        </p:spPr>
        <p:txBody>
          <a:bodyPr wrap="square" rtlCol="0">
            <a:spAutoFit/>
          </a:bodyPr>
          <a:lstStyle/>
          <a:p>
            <a:r>
              <a:rPr lang="en-US" dirty="0"/>
              <a:t>Level 2:</a:t>
            </a:r>
          </a:p>
          <a:p>
            <a:r>
              <a:rPr lang="en-US" dirty="0"/>
              <a:t>B1</a:t>
            </a:r>
          </a:p>
          <a:p>
            <a:r>
              <a:rPr lang="en-US" dirty="0"/>
              <a:t>Single Paragraphs</a:t>
            </a:r>
          </a:p>
          <a:p>
            <a:r>
              <a:rPr lang="en-US" dirty="0"/>
              <a:t>(again?)</a:t>
            </a:r>
          </a:p>
        </p:txBody>
      </p:sp>
      <p:sp>
        <p:nvSpPr>
          <p:cNvPr id="17" name="TextBox 16">
            <a:extLst>
              <a:ext uri="{FF2B5EF4-FFF2-40B4-BE49-F238E27FC236}">
                <a16:creationId xmlns:a16="http://schemas.microsoft.com/office/drawing/2014/main" id="{2409A485-7A31-8F48-82FF-11F14CF8CF83}"/>
              </a:ext>
            </a:extLst>
          </p:cNvPr>
          <p:cNvSpPr txBox="1"/>
          <p:nvPr/>
        </p:nvSpPr>
        <p:spPr>
          <a:xfrm>
            <a:off x="9177867" y="5232400"/>
            <a:ext cx="2590800" cy="923330"/>
          </a:xfrm>
          <a:prstGeom prst="rect">
            <a:avLst/>
          </a:prstGeom>
          <a:noFill/>
        </p:spPr>
        <p:txBody>
          <a:bodyPr wrap="square" rtlCol="0">
            <a:spAutoFit/>
          </a:bodyPr>
          <a:lstStyle/>
          <a:p>
            <a:r>
              <a:rPr lang="en-US" dirty="0"/>
              <a:t>Level 3:</a:t>
            </a:r>
          </a:p>
          <a:p>
            <a:r>
              <a:rPr lang="en-US" dirty="0"/>
              <a:t>B2</a:t>
            </a:r>
          </a:p>
          <a:p>
            <a:r>
              <a:rPr lang="en-US" dirty="0"/>
              <a:t>Essays (4+ paras.)</a:t>
            </a:r>
          </a:p>
        </p:txBody>
      </p:sp>
    </p:spTree>
    <p:extLst>
      <p:ext uri="{BB962C8B-B14F-4D97-AF65-F5344CB8AC3E}">
        <p14:creationId xmlns:p14="http://schemas.microsoft.com/office/powerpoint/2010/main" val="497551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59D48-0A67-D24E-958A-8FBE047A5AB1}"/>
              </a:ext>
            </a:extLst>
          </p:cNvPr>
          <p:cNvSpPr>
            <a:spLocks noGrp="1"/>
          </p:cNvSpPr>
          <p:nvPr>
            <p:ph type="title"/>
          </p:nvPr>
        </p:nvSpPr>
        <p:spPr>
          <a:xfrm>
            <a:off x="762000" y="523461"/>
            <a:ext cx="10668000" cy="1524000"/>
          </a:xfrm>
        </p:spPr>
        <p:txBody>
          <a:bodyPr/>
          <a:lstStyle/>
          <a:p>
            <a:r>
              <a:rPr lang="en-US" dirty="0"/>
              <a:t>A help or a hinder?</a:t>
            </a:r>
          </a:p>
        </p:txBody>
      </p:sp>
      <p:sp>
        <p:nvSpPr>
          <p:cNvPr id="3" name="Content Placeholder 2">
            <a:extLst>
              <a:ext uri="{FF2B5EF4-FFF2-40B4-BE49-F238E27FC236}">
                <a16:creationId xmlns:a16="http://schemas.microsoft.com/office/drawing/2014/main" id="{538DCC0D-4B18-484D-A249-E04E24495177}"/>
              </a:ext>
            </a:extLst>
          </p:cNvPr>
          <p:cNvSpPr>
            <a:spLocks noGrp="1"/>
          </p:cNvSpPr>
          <p:nvPr>
            <p:ph idx="1"/>
          </p:nvPr>
        </p:nvSpPr>
        <p:spPr>
          <a:xfrm>
            <a:off x="762000" y="2047461"/>
            <a:ext cx="10668000" cy="3818083"/>
          </a:xfrm>
        </p:spPr>
        <p:txBody>
          <a:bodyPr>
            <a:normAutofit/>
          </a:bodyPr>
          <a:lstStyle/>
          <a:p>
            <a:pPr marL="0" indent="0">
              <a:buNone/>
            </a:pPr>
            <a:r>
              <a:rPr lang="en-US" dirty="0"/>
              <a:t>”The problem with the five-paragraph formula its offer of structure stops the very thinking we need students to do. Their focus becomes fitting sentences into the correct slots rather than figuring out what they’re trying to say and the best structure to say it.”</a:t>
            </a:r>
          </a:p>
          <a:p>
            <a:pPr marL="0" indent="0">
              <a:buNone/>
            </a:pPr>
            <a:r>
              <a:rPr lang="en-US" dirty="0"/>
              <a:t>	K. Campbell, </a:t>
            </a:r>
            <a:r>
              <a:rPr lang="en-US" i="1" dirty="0"/>
              <a:t>Beyond the Five-Paragraph Essay </a:t>
            </a:r>
            <a:endParaRPr lang="en-US" dirty="0"/>
          </a:p>
        </p:txBody>
      </p:sp>
    </p:spTree>
    <p:extLst>
      <p:ext uri="{BB962C8B-B14F-4D97-AF65-F5344CB8AC3E}">
        <p14:creationId xmlns:p14="http://schemas.microsoft.com/office/powerpoint/2010/main" val="1344748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2207-5C0F-E645-A0F5-36621985F8DA}"/>
              </a:ext>
            </a:extLst>
          </p:cNvPr>
          <p:cNvSpPr>
            <a:spLocks noGrp="1"/>
          </p:cNvSpPr>
          <p:nvPr>
            <p:ph type="title"/>
          </p:nvPr>
        </p:nvSpPr>
        <p:spPr/>
        <p:txBody>
          <a:bodyPr/>
          <a:lstStyle/>
          <a:p>
            <a:r>
              <a:rPr lang="en-US" dirty="0"/>
              <a:t>Can beginner students handle multiple paragraphs? </a:t>
            </a:r>
          </a:p>
        </p:txBody>
      </p:sp>
      <p:pic>
        <p:nvPicPr>
          <p:cNvPr id="6" name="Picture 5" descr="A piece of paper with writing&#10;&#10;Description automatically generated with medium confidence">
            <a:extLst>
              <a:ext uri="{FF2B5EF4-FFF2-40B4-BE49-F238E27FC236}">
                <a16:creationId xmlns:a16="http://schemas.microsoft.com/office/drawing/2014/main" id="{0EB38B71-E807-DF4F-BF14-4E1AE1632648}"/>
              </a:ext>
            </a:extLst>
          </p:cNvPr>
          <p:cNvPicPr>
            <a:picLocks noChangeAspect="1"/>
          </p:cNvPicPr>
          <p:nvPr/>
        </p:nvPicPr>
        <p:blipFill>
          <a:blip r:embed="rId2"/>
          <a:stretch>
            <a:fillRect/>
          </a:stretch>
        </p:blipFill>
        <p:spPr>
          <a:xfrm>
            <a:off x="6828367" y="1814586"/>
            <a:ext cx="4601633" cy="4806348"/>
          </a:xfrm>
          <a:prstGeom prst="rect">
            <a:avLst/>
          </a:prstGeom>
        </p:spPr>
      </p:pic>
      <p:pic>
        <p:nvPicPr>
          <p:cNvPr id="8" name="Picture 7" descr="A piece of paper with writing&#10;&#10;Description automatically generated with medium confidence">
            <a:extLst>
              <a:ext uri="{FF2B5EF4-FFF2-40B4-BE49-F238E27FC236}">
                <a16:creationId xmlns:a16="http://schemas.microsoft.com/office/drawing/2014/main" id="{AE74D701-EDE3-4E40-B1E9-2D3B9E7C4139}"/>
              </a:ext>
            </a:extLst>
          </p:cNvPr>
          <p:cNvPicPr>
            <a:picLocks noChangeAspect="1"/>
          </p:cNvPicPr>
          <p:nvPr/>
        </p:nvPicPr>
        <p:blipFill>
          <a:blip r:embed="rId3"/>
          <a:stretch>
            <a:fillRect/>
          </a:stretch>
        </p:blipFill>
        <p:spPr>
          <a:xfrm>
            <a:off x="1399791" y="2484967"/>
            <a:ext cx="3967935" cy="3941064"/>
          </a:xfrm>
          <a:prstGeom prst="rect">
            <a:avLst/>
          </a:prstGeom>
        </p:spPr>
      </p:pic>
      <p:sp>
        <p:nvSpPr>
          <p:cNvPr id="9" name="TextBox 8">
            <a:extLst>
              <a:ext uri="{FF2B5EF4-FFF2-40B4-BE49-F238E27FC236}">
                <a16:creationId xmlns:a16="http://schemas.microsoft.com/office/drawing/2014/main" id="{AA03C940-6408-A549-A0D2-96723982A1BB}"/>
              </a:ext>
            </a:extLst>
          </p:cNvPr>
          <p:cNvSpPr txBox="1"/>
          <p:nvPr/>
        </p:nvSpPr>
        <p:spPr>
          <a:xfrm>
            <a:off x="8043333" y="1964267"/>
            <a:ext cx="1744134" cy="461665"/>
          </a:xfrm>
          <a:prstGeom prst="rect">
            <a:avLst/>
          </a:prstGeom>
          <a:solidFill>
            <a:schemeClr val="tx1"/>
          </a:solidFill>
        </p:spPr>
        <p:txBody>
          <a:bodyPr wrap="square" rtlCol="0">
            <a:spAutoFit/>
          </a:bodyPr>
          <a:lstStyle/>
          <a:p>
            <a:endParaRPr lang="en-US" sz="2400" dirty="0"/>
          </a:p>
        </p:txBody>
      </p:sp>
    </p:spTree>
    <p:extLst>
      <p:ext uri="{BB962C8B-B14F-4D97-AF65-F5344CB8AC3E}">
        <p14:creationId xmlns:p14="http://schemas.microsoft.com/office/powerpoint/2010/main" val="803144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C7E3EE5C-49F7-304C-94D9-12EE96937B5B}"/>
              </a:ext>
            </a:extLst>
          </p:cNvPr>
          <p:cNvPicPr>
            <a:picLocks noChangeAspect="1"/>
          </p:cNvPicPr>
          <p:nvPr/>
        </p:nvPicPr>
        <p:blipFill>
          <a:blip r:embed="rId3"/>
          <a:stretch>
            <a:fillRect/>
          </a:stretch>
        </p:blipFill>
        <p:spPr>
          <a:xfrm>
            <a:off x="757013" y="706081"/>
            <a:ext cx="4185227" cy="5445838"/>
          </a:xfrm>
          <a:prstGeom prst="rect">
            <a:avLst/>
          </a:prstGeom>
          <a:ln>
            <a:noFill/>
          </a:ln>
          <a:effectLst>
            <a:outerShdw blurRad="292100" dist="139700" dir="2700000" algn="tl" rotWithShape="0">
              <a:srgbClr val="333333">
                <a:alpha val="65000"/>
              </a:srgbClr>
            </a:outerShdw>
          </a:effectLst>
        </p:spPr>
      </p:pic>
      <p:pic>
        <p:nvPicPr>
          <p:cNvPr id="7" name="Picture 6" descr="Text&#10;&#10;Description automatically generated">
            <a:extLst>
              <a:ext uri="{FF2B5EF4-FFF2-40B4-BE49-F238E27FC236}">
                <a16:creationId xmlns:a16="http://schemas.microsoft.com/office/drawing/2014/main" id="{C01CE4AB-C357-4145-9A5A-27C7132C8A02}"/>
              </a:ext>
            </a:extLst>
          </p:cNvPr>
          <p:cNvPicPr>
            <a:picLocks noChangeAspect="1"/>
          </p:cNvPicPr>
          <p:nvPr/>
        </p:nvPicPr>
        <p:blipFill>
          <a:blip r:embed="rId4"/>
          <a:stretch>
            <a:fillRect/>
          </a:stretch>
        </p:blipFill>
        <p:spPr>
          <a:xfrm>
            <a:off x="5609666" y="1360995"/>
            <a:ext cx="6003438" cy="4136009"/>
          </a:xfrm>
          <a:prstGeom prst="rect">
            <a:avLst/>
          </a:prstGeom>
        </p:spPr>
      </p:pic>
    </p:spTree>
    <p:extLst>
      <p:ext uri="{BB962C8B-B14F-4D97-AF65-F5344CB8AC3E}">
        <p14:creationId xmlns:p14="http://schemas.microsoft.com/office/powerpoint/2010/main" val="825867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2207-5C0F-E645-A0F5-36621985F8DA}"/>
              </a:ext>
            </a:extLst>
          </p:cNvPr>
          <p:cNvSpPr>
            <a:spLocks noGrp="1"/>
          </p:cNvSpPr>
          <p:nvPr>
            <p:ph type="title"/>
          </p:nvPr>
        </p:nvSpPr>
        <p:spPr/>
        <p:txBody>
          <a:bodyPr/>
          <a:lstStyle/>
          <a:p>
            <a:r>
              <a:rPr lang="en-US" dirty="0"/>
              <a:t>Why teach multiple paragraphs at the beginner level?</a:t>
            </a:r>
          </a:p>
        </p:txBody>
      </p:sp>
      <p:sp>
        <p:nvSpPr>
          <p:cNvPr id="3" name="Content Placeholder 2">
            <a:extLst>
              <a:ext uri="{FF2B5EF4-FFF2-40B4-BE49-F238E27FC236}">
                <a16:creationId xmlns:a16="http://schemas.microsoft.com/office/drawing/2014/main" id="{6CEFE7AD-46E0-6A4D-B777-03323D246881}"/>
              </a:ext>
            </a:extLst>
          </p:cNvPr>
          <p:cNvSpPr>
            <a:spLocks noGrp="1"/>
          </p:cNvSpPr>
          <p:nvPr>
            <p:ph idx="1"/>
          </p:nvPr>
        </p:nvSpPr>
        <p:spPr/>
        <p:txBody>
          <a:bodyPr/>
          <a:lstStyle/>
          <a:p>
            <a:pPr marL="514350" indent="-514350">
              <a:lnSpc>
                <a:spcPct val="200000"/>
              </a:lnSpc>
              <a:buFont typeface="+mj-lt"/>
              <a:buAutoNum type="arabicPeriod"/>
            </a:pPr>
            <a:r>
              <a:rPr lang="en-US" dirty="0"/>
              <a:t>Paragraphing should be a smaller jump.</a:t>
            </a:r>
          </a:p>
        </p:txBody>
      </p:sp>
    </p:spTree>
    <p:extLst>
      <p:ext uri="{BB962C8B-B14F-4D97-AF65-F5344CB8AC3E}">
        <p14:creationId xmlns:p14="http://schemas.microsoft.com/office/powerpoint/2010/main" val="286137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2207-5C0F-E645-A0F5-36621985F8DA}"/>
              </a:ext>
            </a:extLst>
          </p:cNvPr>
          <p:cNvSpPr>
            <a:spLocks noGrp="1"/>
          </p:cNvSpPr>
          <p:nvPr>
            <p:ph type="title"/>
          </p:nvPr>
        </p:nvSpPr>
        <p:spPr/>
        <p:txBody>
          <a:bodyPr/>
          <a:lstStyle/>
          <a:p>
            <a:r>
              <a:rPr lang="en-US" dirty="0"/>
              <a:t>Why teach multiple paragraphs at the beginner level?</a:t>
            </a:r>
          </a:p>
        </p:txBody>
      </p:sp>
      <p:sp>
        <p:nvSpPr>
          <p:cNvPr id="3" name="Content Placeholder 2">
            <a:extLst>
              <a:ext uri="{FF2B5EF4-FFF2-40B4-BE49-F238E27FC236}">
                <a16:creationId xmlns:a16="http://schemas.microsoft.com/office/drawing/2014/main" id="{6CEFE7AD-46E0-6A4D-B777-03323D246881}"/>
              </a:ext>
            </a:extLst>
          </p:cNvPr>
          <p:cNvSpPr>
            <a:spLocks noGrp="1"/>
          </p:cNvSpPr>
          <p:nvPr>
            <p:ph idx="1"/>
          </p:nvPr>
        </p:nvSpPr>
        <p:spPr/>
        <p:txBody>
          <a:bodyPr/>
          <a:lstStyle/>
          <a:p>
            <a:pPr marL="514350" indent="-514350">
              <a:lnSpc>
                <a:spcPct val="200000"/>
              </a:lnSpc>
              <a:buFont typeface="+mj-lt"/>
              <a:buAutoNum type="arabicPeriod"/>
            </a:pPr>
            <a:r>
              <a:rPr lang="en-US" dirty="0"/>
              <a:t>Paragraphing should be a smaller jump.</a:t>
            </a:r>
          </a:p>
          <a:p>
            <a:pPr marL="514350" indent="-514350">
              <a:lnSpc>
                <a:spcPct val="200000"/>
              </a:lnSpc>
              <a:buFont typeface="+mj-lt"/>
              <a:buAutoNum type="arabicPeriod"/>
            </a:pPr>
            <a:r>
              <a:rPr lang="en-US" dirty="0"/>
              <a:t>More of the students’ ideas are relevant. </a:t>
            </a:r>
          </a:p>
        </p:txBody>
      </p:sp>
    </p:spTree>
    <p:extLst>
      <p:ext uri="{BB962C8B-B14F-4D97-AF65-F5344CB8AC3E}">
        <p14:creationId xmlns:p14="http://schemas.microsoft.com/office/powerpoint/2010/main" val="1289195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2207-5C0F-E645-A0F5-36621985F8DA}"/>
              </a:ext>
            </a:extLst>
          </p:cNvPr>
          <p:cNvSpPr>
            <a:spLocks noGrp="1"/>
          </p:cNvSpPr>
          <p:nvPr>
            <p:ph type="title"/>
          </p:nvPr>
        </p:nvSpPr>
        <p:spPr/>
        <p:txBody>
          <a:bodyPr/>
          <a:lstStyle/>
          <a:p>
            <a:r>
              <a:rPr lang="en-US" dirty="0"/>
              <a:t>Why teach multiple paragraphs at the beginner level?</a:t>
            </a:r>
          </a:p>
        </p:txBody>
      </p:sp>
      <p:sp>
        <p:nvSpPr>
          <p:cNvPr id="3" name="Content Placeholder 2">
            <a:extLst>
              <a:ext uri="{FF2B5EF4-FFF2-40B4-BE49-F238E27FC236}">
                <a16:creationId xmlns:a16="http://schemas.microsoft.com/office/drawing/2014/main" id="{6CEFE7AD-46E0-6A4D-B777-03323D246881}"/>
              </a:ext>
            </a:extLst>
          </p:cNvPr>
          <p:cNvSpPr>
            <a:spLocks noGrp="1"/>
          </p:cNvSpPr>
          <p:nvPr>
            <p:ph idx="1"/>
          </p:nvPr>
        </p:nvSpPr>
        <p:spPr/>
        <p:txBody>
          <a:bodyPr/>
          <a:lstStyle/>
          <a:p>
            <a:pPr marL="514350" indent="-514350">
              <a:lnSpc>
                <a:spcPct val="200000"/>
              </a:lnSpc>
              <a:buFont typeface="+mj-lt"/>
              <a:buAutoNum type="arabicPeriod"/>
            </a:pPr>
            <a:r>
              <a:rPr lang="en-US" dirty="0"/>
              <a:t>Paragraphing should be a smaller jump.</a:t>
            </a:r>
          </a:p>
          <a:p>
            <a:pPr marL="514350" indent="-514350">
              <a:lnSpc>
                <a:spcPct val="200000"/>
              </a:lnSpc>
              <a:buFont typeface="+mj-lt"/>
              <a:buAutoNum type="arabicPeriod"/>
            </a:pPr>
            <a:r>
              <a:rPr lang="en-US" dirty="0"/>
              <a:t>More of the students’ ideas are relevant. </a:t>
            </a:r>
          </a:p>
          <a:p>
            <a:pPr marL="514350" indent="-514350">
              <a:lnSpc>
                <a:spcPct val="200000"/>
              </a:lnSpc>
              <a:buFont typeface="+mj-lt"/>
              <a:buAutoNum type="arabicPeriod"/>
            </a:pPr>
            <a:r>
              <a:rPr lang="en-US" dirty="0"/>
              <a:t>The concluding sentence has a more meaningful purpose. </a:t>
            </a:r>
          </a:p>
        </p:txBody>
      </p:sp>
    </p:spTree>
    <p:extLst>
      <p:ext uri="{BB962C8B-B14F-4D97-AF65-F5344CB8AC3E}">
        <p14:creationId xmlns:p14="http://schemas.microsoft.com/office/powerpoint/2010/main" val="655754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2207-5C0F-E645-A0F5-36621985F8DA}"/>
              </a:ext>
            </a:extLst>
          </p:cNvPr>
          <p:cNvSpPr>
            <a:spLocks noGrp="1"/>
          </p:cNvSpPr>
          <p:nvPr>
            <p:ph type="title"/>
          </p:nvPr>
        </p:nvSpPr>
        <p:spPr/>
        <p:txBody>
          <a:bodyPr/>
          <a:lstStyle/>
          <a:p>
            <a:r>
              <a:rPr lang="en-US" dirty="0"/>
              <a:t>Why teach multiple paragraphs at the beginner level?</a:t>
            </a:r>
          </a:p>
        </p:txBody>
      </p:sp>
      <p:sp>
        <p:nvSpPr>
          <p:cNvPr id="3" name="Content Placeholder 2">
            <a:extLst>
              <a:ext uri="{FF2B5EF4-FFF2-40B4-BE49-F238E27FC236}">
                <a16:creationId xmlns:a16="http://schemas.microsoft.com/office/drawing/2014/main" id="{6CEFE7AD-46E0-6A4D-B777-03323D246881}"/>
              </a:ext>
            </a:extLst>
          </p:cNvPr>
          <p:cNvSpPr>
            <a:spLocks noGrp="1"/>
          </p:cNvSpPr>
          <p:nvPr>
            <p:ph idx="1"/>
          </p:nvPr>
        </p:nvSpPr>
        <p:spPr/>
        <p:txBody>
          <a:bodyPr/>
          <a:lstStyle/>
          <a:p>
            <a:pPr marL="514350" indent="-514350">
              <a:lnSpc>
                <a:spcPct val="200000"/>
              </a:lnSpc>
              <a:buFont typeface="+mj-lt"/>
              <a:buAutoNum type="arabicPeriod"/>
            </a:pPr>
            <a:r>
              <a:rPr lang="en-US" dirty="0"/>
              <a:t>Paragraphing should be a smaller jump.</a:t>
            </a:r>
          </a:p>
          <a:p>
            <a:pPr marL="514350" indent="-514350">
              <a:lnSpc>
                <a:spcPct val="200000"/>
              </a:lnSpc>
              <a:buFont typeface="+mj-lt"/>
              <a:buAutoNum type="arabicPeriod"/>
            </a:pPr>
            <a:r>
              <a:rPr lang="en-US" dirty="0"/>
              <a:t>More of the students’ ideas are relevant. </a:t>
            </a:r>
          </a:p>
          <a:p>
            <a:pPr marL="514350" indent="-514350">
              <a:lnSpc>
                <a:spcPct val="200000"/>
              </a:lnSpc>
              <a:buFont typeface="+mj-lt"/>
              <a:buAutoNum type="arabicPeriod"/>
            </a:pPr>
            <a:r>
              <a:rPr lang="en-US" dirty="0"/>
              <a:t>The concluding sentence has a more meaningful purpose. </a:t>
            </a:r>
          </a:p>
          <a:p>
            <a:pPr marL="514350" indent="-514350">
              <a:lnSpc>
                <a:spcPct val="200000"/>
              </a:lnSpc>
              <a:buFont typeface="+mj-lt"/>
              <a:buAutoNum type="arabicPeriod"/>
            </a:pPr>
            <a:r>
              <a:rPr lang="en-US" dirty="0"/>
              <a:t>We can teach grammar at the point of need.</a:t>
            </a:r>
          </a:p>
        </p:txBody>
      </p:sp>
    </p:spTree>
    <p:extLst>
      <p:ext uri="{BB962C8B-B14F-4D97-AF65-F5344CB8AC3E}">
        <p14:creationId xmlns:p14="http://schemas.microsoft.com/office/powerpoint/2010/main" val="4054529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6" name="Freeform: Shape 15">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8" name="Freeform: Shape 17">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20" name="Rectangle 19">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9" name="Picture 8" descr="A picture containing sport&#10;&#10;Description automatically generated">
            <a:extLst>
              <a:ext uri="{FF2B5EF4-FFF2-40B4-BE49-F238E27FC236}">
                <a16:creationId xmlns:a16="http://schemas.microsoft.com/office/drawing/2014/main" id="{E625952D-8631-FB45-91D6-6640DAEFD15D}"/>
              </a:ext>
            </a:extLst>
          </p:cNvPr>
          <p:cNvPicPr>
            <a:picLocks noChangeAspect="1"/>
          </p:cNvPicPr>
          <p:nvPr/>
        </p:nvPicPr>
        <p:blipFill rotWithShape="1">
          <a:blip r:embed="rId3"/>
          <a:srcRect l="16866" r="18832" b="1"/>
          <a:stretch/>
        </p:blipFill>
        <p:spPr>
          <a:xfrm>
            <a:off x="5091546" y="619123"/>
            <a:ext cx="7100454" cy="6238874"/>
          </a:xfrm>
          <a:custGeom>
            <a:avLst/>
            <a:gdLst/>
            <a:ahLst/>
            <a:cxnLst/>
            <a:rect l="l" t="t" r="r" b="b"/>
            <a:pathLst>
              <a:path w="7100454" h="6238874">
                <a:moveTo>
                  <a:pt x="5221938" y="783"/>
                </a:moveTo>
                <a:cubicBezTo>
                  <a:pt x="5784158" y="15914"/>
                  <a:pt x="6301398" y="253541"/>
                  <a:pt x="6756828" y="979302"/>
                </a:cubicBezTo>
                <a:cubicBezTo>
                  <a:pt x="6870382" y="1160214"/>
                  <a:pt x="6969391" y="1352970"/>
                  <a:pt x="7057114" y="1554417"/>
                </a:cubicBezTo>
                <a:lnTo>
                  <a:pt x="7100454" y="1659685"/>
                </a:lnTo>
                <a:lnTo>
                  <a:pt x="7100454" y="6238874"/>
                </a:lnTo>
                <a:lnTo>
                  <a:pt x="0" y="6238874"/>
                </a:lnTo>
                <a:lnTo>
                  <a:pt x="14064" y="6003370"/>
                </a:lnTo>
                <a:cubicBezTo>
                  <a:pt x="69537" y="5262783"/>
                  <a:pt x="191580" y="4496548"/>
                  <a:pt x="334789" y="3724830"/>
                </a:cubicBezTo>
                <a:cubicBezTo>
                  <a:pt x="778352" y="1333290"/>
                  <a:pt x="2184944" y="696602"/>
                  <a:pt x="3836378" y="244282"/>
                </a:cubicBezTo>
                <a:cubicBezTo>
                  <a:pt x="4320163" y="111842"/>
                  <a:pt x="4784656" y="-10986"/>
                  <a:pt x="5221938" y="783"/>
                </a:cubicBezTo>
                <a:close/>
              </a:path>
            </a:pathLst>
          </a:custGeom>
        </p:spPr>
      </p:pic>
      <p:sp>
        <p:nvSpPr>
          <p:cNvPr id="22" name="Freeform: Shape 21">
            <a:extLst>
              <a:ext uri="{FF2B5EF4-FFF2-40B4-BE49-F238E27FC236}">
                <a16:creationId xmlns:a16="http://schemas.microsoft.com/office/drawing/2014/main" id="{1A0F8916-44ED-4BA2-B4A8-BFF92E4B4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5254705" y="-79298"/>
            <a:ext cx="6064089" cy="7810500"/>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9ABDFD36-4815-C441-8989-2289CDA96DB6}"/>
              </a:ext>
            </a:extLst>
          </p:cNvPr>
          <p:cNvSpPr>
            <a:spLocks noGrp="1"/>
          </p:cNvSpPr>
          <p:nvPr>
            <p:ph type="title"/>
          </p:nvPr>
        </p:nvSpPr>
        <p:spPr>
          <a:xfrm>
            <a:off x="762000" y="1524000"/>
            <a:ext cx="4572000" cy="2286000"/>
          </a:xfrm>
        </p:spPr>
        <p:txBody>
          <a:bodyPr vert="horz" lIns="91440" tIns="45720" rIns="91440" bIns="45720" rtlCol="0" anchor="b">
            <a:normAutofit/>
          </a:bodyPr>
          <a:lstStyle/>
          <a:p>
            <a:r>
              <a:rPr lang="en-US" kern="1200" dirty="0">
                <a:solidFill>
                  <a:schemeClr val="tx1"/>
                </a:solidFill>
                <a:latin typeface="+mj-lt"/>
                <a:ea typeface="+mj-ea"/>
                <a:cs typeface="+mj-cs"/>
              </a:rPr>
              <a:t>1. Paragraphing should be a smaller jump.</a:t>
            </a:r>
          </a:p>
        </p:txBody>
      </p:sp>
    </p:spTree>
    <p:extLst>
      <p:ext uri="{BB962C8B-B14F-4D97-AF65-F5344CB8AC3E}">
        <p14:creationId xmlns:p14="http://schemas.microsoft.com/office/powerpoint/2010/main" val="2683727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27" name="Freeform: Shape 26">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29" name="Freeform: Shape 28">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31" name="Rectangle 30">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3" name="Freeform: Shape 32">
            <a:extLst>
              <a:ext uri="{FF2B5EF4-FFF2-40B4-BE49-F238E27FC236}">
                <a16:creationId xmlns:a16="http://schemas.microsoft.com/office/drawing/2014/main" id="{BFC5A2D8-56E8-47FB-975D-D777AFEA4F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728" y="3"/>
            <a:ext cx="6927272" cy="5330949"/>
          </a:xfrm>
          <a:custGeom>
            <a:avLst/>
            <a:gdLst>
              <a:gd name="connsiteX0" fmla="*/ 0 w 6927272"/>
              <a:gd name="connsiteY0" fmla="*/ 0 h 5330949"/>
              <a:gd name="connsiteX1" fmla="*/ 6927272 w 6927272"/>
              <a:gd name="connsiteY1" fmla="*/ 0 h 5330949"/>
              <a:gd name="connsiteX2" fmla="*/ 6927272 w 6927272"/>
              <a:gd name="connsiteY2" fmla="*/ 3912793 h 5330949"/>
              <a:gd name="connsiteX3" fmla="*/ 6884989 w 6927272"/>
              <a:gd name="connsiteY3" fmla="*/ 4002742 h 5330949"/>
              <a:gd name="connsiteX4" fmla="*/ 6592028 w 6927272"/>
              <a:gd name="connsiteY4" fmla="*/ 4494163 h 5330949"/>
              <a:gd name="connsiteX5" fmla="*/ 3742808 w 6927272"/>
              <a:gd name="connsiteY5" fmla="*/ 5122218 h 5330949"/>
              <a:gd name="connsiteX6" fmla="*/ 326623 w 6927272"/>
              <a:gd name="connsiteY6" fmla="*/ 2148182 h 5330949"/>
              <a:gd name="connsiteX7" fmla="*/ 13721 w 6927272"/>
              <a:gd name="connsiteY7" fmla="*/ 201231 h 5330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7272" h="5330949">
                <a:moveTo>
                  <a:pt x="0" y="0"/>
                </a:moveTo>
                <a:lnTo>
                  <a:pt x="6927272" y="0"/>
                </a:lnTo>
                <a:lnTo>
                  <a:pt x="6927272" y="3912793"/>
                </a:lnTo>
                <a:lnTo>
                  <a:pt x="6884989" y="4002742"/>
                </a:lnTo>
                <a:cubicBezTo>
                  <a:pt x="6799406" y="4174873"/>
                  <a:pt x="6702812" y="4339578"/>
                  <a:pt x="6592028" y="4494163"/>
                </a:cubicBezTo>
                <a:cubicBezTo>
                  <a:pt x="5802121" y="5596640"/>
                  <a:pt x="4821632" y="5380883"/>
                  <a:pt x="3742808" y="5122218"/>
                </a:cubicBezTo>
                <a:cubicBezTo>
                  <a:pt x="2131653" y="4735722"/>
                  <a:pt x="759367" y="4191689"/>
                  <a:pt x="326623" y="2148182"/>
                </a:cubicBezTo>
                <a:cubicBezTo>
                  <a:pt x="186907" y="1488770"/>
                  <a:pt x="67840" y="834043"/>
                  <a:pt x="13721" y="201231"/>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A9896C11-F8DF-437A-B349-8AFD602D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791199" y="-1219198"/>
            <a:ext cx="5181601" cy="7620000"/>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F4A7EF43-C780-A24A-89A4-603068838DD4}"/>
              </a:ext>
            </a:extLst>
          </p:cNvPr>
          <p:cNvSpPr>
            <a:spLocks noGrp="1"/>
          </p:cNvSpPr>
          <p:nvPr>
            <p:ph type="title"/>
          </p:nvPr>
        </p:nvSpPr>
        <p:spPr>
          <a:xfrm>
            <a:off x="762000" y="1524000"/>
            <a:ext cx="4572000" cy="2286000"/>
          </a:xfrm>
        </p:spPr>
        <p:txBody>
          <a:bodyPr vert="horz" lIns="91440" tIns="45720" rIns="91440" bIns="45720" rtlCol="0" anchor="b">
            <a:normAutofit/>
          </a:bodyPr>
          <a:lstStyle/>
          <a:p>
            <a:r>
              <a:rPr lang="en-US" kern="1200" dirty="0">
                <a:solidFill>
                  <a:schemeClr val="tx1"/>
                </a:solidFill>
                <a:latin typeface="+mj-lt"/>
                <a:ea typeface="+mj-ea"/>
                <a:cs typeface="+mj-cs"/>
              </a:rPr>
              <a:t>Most Textbooks</a:t>
            </a:r>
          </a:p>
        </p:txBody>
      </p:sp>
      <p:pic>
        <p:nvPicPr>
          <p:cNvPr id="5" name="Picture 4" descr="Diagram&#10;&#10;Description automatically generated">
            <a:extLst>
              <a:ext uri="{FF2B5EF4-FFF2-40B4-BE49-F238E27FC236}">
                <a16:creationId xmlns:a16="http://schemas.microsoft.com/office/drawing/2014/main" id="{CA8A5665-564B-584F-9F67-5104355A8975}"/>
              </a:ext>
            </a:extLst>
          </p:cNvPr>
          <p:cNvPicPr>
            <a:picLocks noChangeAspect="1"/>
          </p:cNvPicPr>
          <p:nvPr/>
        </p:nvPicPr>
        <p:blipFill rotWithShape="1">
          <a:blip r:embed="rId3"/>
          <a:srcRect t="10897"/>
          <a:stretch/>
        </p:blipFill>
        <p:spPr>
          <a:xfrm>
            <a:off x="6096000" y="898922"/>
            <a:ext cx="5334000" cy="5040628"/>
          </a:xfrm>
          <a:prstGeom prst="rect">
            <a:avLst/>
          </a:prstGeom>
        </p:spPr>
      </p:pic>
    </p:spTree>
    <p:extLst>
      <p:ext uri="{BB962C8B-B14F-4D97-AF65-F5344CB8AC3E}">
        <p14:creationId xmlns:p14="http://schemas.microsoft.com/office/powerpoint/2010/main" val="2728155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6" name="Freeform: Shape 15">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8" name="Freeform: Shape 17">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20" name="Rectangle 19">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2" name="Freeform: Shape 21">
            <a:extLst>
              <a:ext uri="{FF2B5EF4-FFF2-40B4-BE49-F238E27FC236}">
                <a16:creationId xmlns:a16="http://schemas.microsoft.com/office/drawing/2014/main" id="{8C3ED992-EB89-4C2F-8A9A-947E91BC61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custGeom>
            <a:avLst/>
            <a:gdLst>
              <a:gd name="connsiteX0" fmla="*/ 0 w 6096000"/>
              <a:gd name="connsiteY0" fmla="*/ 0 h 6858000"/>
              <a:gd name="connsiteX1" fmla="*/ 2758239 w 6096000"/>
              <a:gd name="connsiteY1" fmla="*/ 0 h 6858000"/>
              <a:gd name="connsiteX2" fmla="*/ 2916747 w 6096000"/>
              <a:gd name="connsiteY2" fmla="*/ 218181 h 6858000"/>
              <a:gd name="connsiteX3" fmla="*/ 4839749 w 6096000"/>
              <a:gd name="connsiteY3" fmla="*/ 2631787 h 6858000"/>
              <a:gd name="connsiteX4" fmla="*/ 6095001 w 6096000"/>
              <a:gd name="connsiteY4" fmla="*/ 5672947 h 6858000"/>
              <a:gd name="connsiteX5" fmla="*/ 5792922 w 6096000"/>
              <a:gd name="connsiteY5" fmla="*/ 6612444 h 6858000"/>
              <a:gd name="connsiteX6" fmla="*/ 5671607 w 6096000"/>
              <a:gd name="connsiteY6" fmla="*/ 6771753 h 6858000"/>
              <a:gd name="connsiteX7" fmla="*/ 5591643 w 6096000"/>
              <a:gd name="connsiteY7" fmla="*/ 6858000 h 6858000"/>
              <a:gd name="connsiteX8" fmla="*/ 0 w 6096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2758239" y="0"/>
                </a:lnTo>
                <a:lnTo>
                  <a:pt x="2916747" y="218181"/>
                </a:lnTo>
                <a:cubicBezTo>
                  <a:pt x="3525935" y="1023180"/>
                  <a:pt x="4281133" y="1818277"/>
                  <a:pt x="4839749" y="2631787"/>
                </a:cubicBezTo>
                <a:cubicBezTo>
                  <a:pt x="5571203" y="3696928"/>
                  <a:pt x="6122704" y="4799581"/>
                  <a:pt x="6095001" y="5672947"/>
                </a:cubicBezTo>
                <a:cubicBezTo>
                  <a:pt x="6083564" y="6040467"/>
                  <a:pt x="5972980" y="6348559"/>
                  <a:pt x="5792922" y="6612444"/>
                </a:cubicBezTo>
                <a:cubicBezTo>
                  <a:pt x="5755410" y="6667420"/>
                  <a:pt x="5714882" y="6720477"/>
                  <a:pt x="5671607" y="6771753"/>
                </a:cubicBezTo>
                <a:lnTo>
                  <a:pt x="5591643" y="6858000"/>
                </a:lnTo>
                <a:lnTo>
                  <a:pt x="0" y="68580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23">
            <a:extLst>
              <a:ext uri="{FF2B5EF4-FFF2-40B4-BE49-F238E27FC236}">
                <a16:creationId xmlns:a16="http://schemas.microsoft.com/office/drawing/2014/main" id="{55F5D1E8-E605-4EFC-8912-6E191F84F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789134">
            <a:off x="2400596" y="454890"/>
            <a:ext cx="3969651" cy="5948221"/>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pic>
        <p:nvPicPr>
          <p:cNvPr id="6" name="Picture 5" descr="A piece of paper with writing&#10;&#10;Description automatically generated with medium confidence">
            <a:extLst>
              <a:ext uri="{FF2B5EF4-FFF2-40B4-BE49-F238E27FC236}">
                <a16:creationId xmlns:a16="http://schemas.microsoft.com/office/drawing/2014/main" id="{0EB38B71-E807-DF4F-BF14-4E1AE1632648}"/>
              </a:ext>
            </a:extLst>
          </p:cNvPr>
          <p:cNvPicPr>
            <a:picLocks noChangeAspect="1"/>
          </p:cNvPicPr>
          <p:nvPr/>
        </p:nvPicPr>
        <p:blipFill>
          <a:blip r:embed="rId3"/>
          <a:stretch>
            <a:fillRect/>
          </a:stretch>
        </p:blipFill>
        <p:spPr>
          <a:xfrm>
            <a:off x="6477589" y="-4228"/>
            <a:ext cx="5700024" cy="6861987"/>
          </a:xfrm>
          <a:prstGeom prst="rect">
            <a:avLst/>
          </a:prstGeom>
        </p:spPr>
      </p:pic>
      <p:sp>
        <p:nvSpPr>
          <p:cNvPr id="9" name="TextBox 8">
            <a:extLst>
              <a:ext uri="{FF2B5EF4-FFF2-40B4-BE49-F238E27FC236}">
                <a16:creationId xmlns:a16="http://schemas.microsoft.com/office/drawing/2014/main" id="{AA03C940-6408-A549-A0D2-96723982A1BB}"/>
              </a:ext>
            </a:extLst>
          </p:cNvPr>
          <p:cNvSpPr txBox="1"/>
          <p:nvPr/>
        </p:nvSpPr>
        <p:spPr>
          <a:xfrm>
            <a:off x="8430786" y="109342"/>
            <a:ext cx="2104691" cy="718159"/>
          </a:xfrm>
          <a:prstGeom prst="rect">
            <a:avLst/>
          </a:prstGeom>
          <a:solidFill>
            <a:schemeClr val="tx1"/>
          </a:solidFill>
        </p:spPr>
        <p:txBody>
          <a:bodyPr wrap="square" rtlCol="0">
            <a:spAutoFit/>
          </a:bodyPr>
          <a:lstStyle/>
          <a:p>
            <a:endParaRPr lang="en-US" sz="2400" dirty="0"/>
          </a:p>
        </p:txBody>
      </p:sp>
      <p:sp>
        <p:nvSpPr>
          <p:cNvPr id="23" name="Title 1">
            <a:extLst>
              <a:ext uri="{FF2B5EF4-FFF2-40B4-BE49-F238E27FC236}">
                <a16:creationId xmlns:a16="http://schemas.microsoft.com/office/drawing/2014/main" id="{3100433F-8454-5840-AA58-A488D75BC6BB}"/>
              </a:ext>
            </a:extLst>
          </p:cNvPr>
          <p:cNvSpPr>
            <a:spLocks noGrp="1"/>
          </p:cNvSpPr>
          <p:nvPr>
            <p:ph type="title"/>
          </p:nvPr>
        </p:nvSpPr>
        <p:spPr>
          <a:xfrm>
            <a:off x="448492" y="2442129"/>
            <a:ext cx="4132452" cy="1524000"/>
          </a:xfrm>
        </p:spPr>
        <p:txBody>
          <a:bodyPr/>
          <a:lstStyle/>
          <a:p>
            <a:r>
              <a:rPr lang="en-US" dirty="0"/>
              <a:t>Two-Paragraph Assignments </a:t>
            </a:r>
          </a:p>
        </p:txBody>
      </p:sp>
    </p:spTree>
    <p:extLst>
      <p:ext uri="{BB962C8B-B14F-4D97-AF65-F5344CB8AC3E}">
        <p14:creationId xmlns:p14="http://schemas.microsoft.com/office/powerpoint/2010/main" val="966676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2" name="Freeform: Shape 11">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4" name="Freeform: Shape 13">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16" name="Rectangle 15">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6D0BBB18-272D-BB41-AB90-E162F20C3321}"/>
              </a:ext>
            </a:extLst>
          </p:cNvPr>
          <p:cNvSpPr>
            <a:spLocks noGrp="1"/>
          </p:cNvSpPr>
          <p:nvPr>
            <p:ph type="title"/>
          </p:nvPr>
        </p:nvSpPr>
        <p:spPr>
          <a:xfrm>
            <a:off x="762000" y="762000"/>
            <a:ext cx="3810000" cy="3048000"/>
          </a:xfrm>
        </p:spPr>
        <p:txBody>
          <a:bodyPr vert="horz" lIns="91440" tIns="45720" rIns="91440" bIns="45720" rtlCol="0" anchor="b">
            <a:normAutofit/>
          </a:bodyPr>
          <a:lstStyle/>
          <a:p>
            <a:r>
              <a:rPr lang="en-US" kern="1200">
                <a:solidFill>
                  <a:schemeClr val="tx1"/>
                </a:solidFill>
                <a:latin typeface="+mj-lt"/>
                <a:ea typeface="+mj-ea"/>
                <a:cs typeface="+mj-cs"/>
              </a:rPr>
              <a:t>Two-Paragraph Assignments </a:t>
            </a:r>
          </a:p>
        </p:txBody>
      </p:sp>
      <p:sp>
        <p:nvSpPr>
          <p:cNvPr id="18" name="Freeform: Shape 17">
            <a:extLst>
              <a:ext uri="{FF2B5EF4-FFF2-40B4-BE49-F238E27FC236}">
                <a16:creationId xmlns:a16="http://schemas.microsoft.com/office/drawing/2014/main" id="{F798D3DD-23B7-41EE-9021-C8F9A8E2C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653162" y="-776838"/>
            <a:ext cx="762001"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latin typeface="Avenir Next LT Pro" panose="020B0504020202020204" pitchFamily="34" charset="0"/>
            </a:endParaRPr>
          </a:p>
        </p:txBody>
      </p:sp>
      <p:grpSp>
        <p:nvGrpSpPr>
          <p:cNvPr id="20" name="Group 19">
            <a:extLst>
              <a:ext uri="{FF2B5EF4-FFF2-40B4-BE49-F238E27FC236}">
                <a16:creationId xmlns:a16="http://schemas.microsoft.com/office/drawing/2014/main" id="{2C072688-BFC7-4FE8-A45E-B3C63CBB96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 y="5829359"/>
            <a:ext cx="4333875" cy="1028642"/>
            <a:chOff x="7153921" y="5829359"/>
            <a:chExt cx="5038079" cy="1028642"/>
          </a:xfrm>
        </p:grpSpPr>
        <p:sp>
          <p:nvSpPr>
            <p:cNvPr id="21" name="Freeform: Shape 20">
              <a:extLst>
                <a:ext uri="{FF2B5EF4-FFF2-40B4-BE49-F238E27FC236}">
                  <a16:creationId xmlns:a16="http://schemas.microsoft.com/office/drawing/2014/main" id="{F3002ED9-43C6-4BA8-8941-9AFCB04E4D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63906" y="5913098"/>
              <a:ext cx="4228094" cy="944903"/>
            </a:xfrm>
            <a:custGeom>
              <a:avLst/>
              <a:gdLst>
                <a:gd name="connsiteX0" fmla="*/ 1673074 w 4228094"/>
                <a:gd name="connsiteY0" fmla="*/ 230 h 1137038"/>
                <a:gd name="connsiteX1" fmla="*/ 3676781 w 4228094"/>
                <a:gd name="connsiteY1" fmla="*/ 298555 h 1137038"/>
                <a:gd name="connsiteX2" fmla="*/ 4025527 w 4228094"/>
                <a:gd name="connsiteY2" fmla="*/ 425010 h 1137038"/>
                <a:gd name="connsiteX3" fmla="*/ 4228094 w 4228094"/>
                <a:gd name="connsiteY3" fmla="*/ 494088 h 1137038"/>
                <a:gd name="connsiteX4" fmla="*/ 4228094 w 4228094"/>
                <a:gd name="connsiteY4" fmla="*/ 1137038 h 1137038"/>
                <a:gd name="connsiteX5" fmla="*/ 0 w 4228094"/>
                <a:gd name="connsiteY5" fmla="*/ 1137038 h 1137038"/>
                <a:gd name="connsiteX6" fmla="*/ 18109 w 4228094"/>
                <a:gd name="connsiteY6" fmla="*/ 1068877 h 1137038"/>
                <a:gd name="connsiteX7" fmla="*/ 362264 w 4228094"/>
                <a:gd name="connsiteY7" fmla="*/ 366637 h 1137038"/>
                <a:gd name="connsiteX8" fmla="*/ 1386499 w 4228094"/>
                <a:gd name="connsiteY8" fmla="*/ 1522 h 1137038"/>
                <a:gd name="connsiteX9" fmla="*/ 1673074 w 4228094"/>
                <a:gd name="connsiteY9" fmla="*/ 230 h 113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094" h="1137038">
                  <a:moveTo>
                    <a:pt x="1673074" y="230"/>
                  </a:moveTo>
                  <a:cubicBezTo>
                    <a:pt x="2346512" y="4287"/>
                    <a:pt x="3048424" y="63583"/>
                    <a:pt x="3676781" y="298555"/>
                  </a:cubicBezTo>
                  <a:cubicBezTo>
                    <a:pt x="3793275" y="342114"/>
                    <a:pt x="3909477" y="384216"/>
                    <a:pt x="4025527" y="425010"/>
                  </a:cubicBezTo>
                  <a:lnTo>
                    <a:pt x="4228094" y="494088"/>
                  </a:lnTo>
                  <a:lnTo>
                    <a:pt x="4228094" y="1137038"/>
                  </a:lnTo>
                  <a:lnTo>
                    <a:pt x="0" y="1137038"/>
                  </a:lnTo>
                  <a:lnTo>
                    <a:pt x="18109" y="1068877"/>
                  </a:lnTo>
                  <a:cubicBezTo>
                    <a:pt x="95047" y="799139"/>
                    <a:pt x="194962" y="542008"/>
                    <a:pt x="362264" y="366637"/>
                  </a:cubicBezTo>
                  <a:cubicBezTo>
                    <a:pt x="622229" y="94062"/>
                    <a:pt x="1015836" y="6565"/>
                    <a:pt x="1386499" y="1522"/>
                  </a:cubicBezTo>
                  <a:cubicBezTo>
                    <a:pt x="1481245" y="198"/>
                    <a:pt x="1576869" y="-349"/>
                    <a:pt x="1673074"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500">
                <a:solidFill>
                  <a:schemeClr val="bg1"/>
                </a:solidFill>
                <a:latin typeface="Avenir Next LT Pro" panose="020B0504020202020204" pitchFamily="34" charset="0"/>
              </a:endParaRPr>
            </a:p>
          </p:txBody>
        </p:sp>
        <p:sp>
          <p:nvSpPr>
            <p:cNvPr id="22" name="Freeform: Shape 21">
              <a:extLst>
                <a:ext uri="{FF2B5EF4-FFF2-40B4-BE49-F238E27FC236}">
                  <a16:creationId xmlns:a16="http://schemas.microsoft.com/office/drawing/2014/main" id="{4EB09750-C9B1-40CE-AB9B-FEB308A1F3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53921" y="5829359"/>
              <a:ext cx="5038078" cy="1028642"/>
            </a:xfrm>
            <a:custGeom>
              <a:avLst/>
              <a:gdLst>
                <a:gd name="connsiteX0" fmla="*/ 1576991 w 5038078"/>
                <a:gd name="connsiteY0" fmla="*/ 210 h 1238015"/>
                <a:gd name="connsiteX1" fmla="*/ 3403320 w 5038078"/>
                <a:gd name="connsiteY1" fmla="*/ 272125 h 1238015"/>
                <a:gd name="connsiteX2" fmla="*/ 4672870 w 5038078"/>
                <a:gd name="connsiteY2" fmla="*/ 693604 h 1238015"/>
                <a:gd name="connsiteX3" fmla="*/ 5038078 w 5038078"/>
                <a:gd name="connsiteY3" fmla="*/ 795929 h 1238015"/>
                <a:gd name="connsiteX4" fmla="*/ 5038078 w 5038078"/>
                <a:gd name="connsiteY4" fmla="*/ 1238015 h 1238015"/>
                <a:gd name="connsiteX5" fmla="*/ 0 w 5038078"/>
                <a:gd name="connsiteY5" fmla="*/ 1238015 h 1238015"/>
                <a:gd name="connsiteX6" fmla="*/ 19230 w 5038078"/>
                <a:gd name="connsiteY6" fmla="*/ 1159819 h 1238015"/>
                <a:gd name="connsiteX7" fmla="*/ 382219 w 5038078"/>
                <a:gd name="connsiteY7" fmla="*/ 334180 h 1238015"/>
                <a:gd name="connsiteX8" fmla="*/ 1315784 w 5038078"/>
                <a:gd name="connsiteY8" fmla="*/ 1388 h 1238015"/>
                <a:gd name="connsiteX9" fmla="*/ 1576991 w 5038078"/>
                <a:gd name="connsiteY9" fmla="*/ 210 h 123801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049689"/>
                <a:gd name="connsiteY0" fmla="*/ 1237805 h 1423588"/>
                <a:gd name="connsiteX1" fmla="*/ 19230 w 5049689"/>
                <a:gd name="connsiteY1" fmla="*/ 1159609 h 1423588"/>
                <a:gd name="connsiteX2" fmla="*/ 382219 w 5049689"/>
                <a:gd name="connsiteY2" fmla="*/ 333970 h 1423588"/>
                <a:gd name="connsiteX3" fmla="*/ 1315784 w 5049689"/>
                <a:gd name="connsiteY3" fmla="*/ 1178 h 1423588"/>
                <a:gd name="connsiteX4" fmla="*/ 1576991 w 5049689"/>
                <a:gd name="connsiteY4" fmla="*/ 0 h 1423588"/>
                <a:gd name="connsiteX5" fmla="*/ 3403320 w 5049689"/>
                <a:gd name="connsiteY5" fmla="*/ 271915 h 1423588"/>
                <a:gd name="connsiteX6" fmla="*/ 4672870 w 5049689"/>
                <a:gd name="connsiteY6" fmla="*/ 693394 h 1423588"/>
                <a:gd name="connsiteX7" fmla="*/ 5038078 w 5049689"/>
                <a:gd name="connsiteY7" fmla="*/ 795719 h 1423588"/>
                <a:gd name="connsiteX8" fmla="*/ 5049689 w 5049689"/>
                <a:gd name="connsiteY8" fmla="*/ 1423588 h 1423588"/>
                <a:gd name="connsiteX0" fmla="*/ 0 w 5038078"/>
                <a:gd name="connsiteY0" fmla="*/ 1237805 h 1237805"/>
                <a:gd name="connsiteX1" fmla="*/ 19230 w 5038078"/>
                <a:gd name="connsiteY1" fmla="*/ 1159609 h 1237805"/>
                <a:gd name="connsiteX2" fmla="*/ 382219 w 5038078"/>
                <a:gd name="connsiteY2" fmla="*/ 333970 h 1237805"/>
                <a:gd name="connsiteX3" fmla="*/ 1315784 w 5038078"/>
                <a:gd name="connsiteY3" fmla="*/ 1178 h 1237805"/>
                <a:gd name="connsiteX4" fmla="*/ 1576991 w 5038078"/>
                <a:gd name="connsiteY4" fmla="*/ 0 h 1237805"/>
                <a:gd name="connsiteX5" fmla="*/ 3403320 w 5038078"/>
                <a:gd name="connsiteY5" fmla="*/ 271915 h 1237805"/>
                <a:gd name="connsiteX6" fmla="*/ 4672870 w 5038078"/>
                <a:gd name="connsiteY6" fmla="*/ 693394 h 1237805"/>
                <a:gd name="connsiteX7" fmla="*/ 5038078 w 5038078"/>
                <a:gd name="connsiteY7" fmla="*/ 795719 h 123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38078" h="1237805">
                  <a:moveTo>
                    <a:pt x="0" y="1237805"/>
                  </a:moveTo>
                  <a:lnTo>
                    <a:pt x="19230" y="1159609"/>
                  </a:lnTo>
                  <a:cubicBezTo>
                    <a:pt x="96961" y="850027"/>
                    <a:pt x="191605" y="533778"/>
                    <a:pt x="382219" y="333970"/>
                  </a:cubicBezTo>
                  <a:cubicBezTo>
                    <a:pt x="619171" y="85526"/>
                    <a:pt x="977934" y="5774"/>
                    <a:pt x="1315784" y="1178"/>
                  </a:cubicBezTo>
                  <a:lnTo>
                    <a:pt x="1576991" y="0"/>
                  </a:lnTo>
                  <a:cubicBezTo>
                    <a:pt x="2190813" y="3698"/>
                    <a:pt x="2830589" y="57744"/>
                    <a:pt x="3403320" y="271915"/>
                  </a:cubicBezTo>
                  <a:cubicBezTo>
                    <a:pt x="3828046" y="430728"/>
                    <a:pt x="4248519" y="568281"/>
                    <a:pt x="4672870" y="693394"/>
                  </a:cubicBezTo>
                  <a:lnTo>
                    <a:pt x="5038078" y="795719"/>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grpSp>
      <p:pic>
        <p:nvPicPr>
          <p:cNvPr id="5" name="Picture 4" descr="Table&#10;&#10;Description automatically generated">
            <a:extLst>
              <a:ext uri="{FF2B5EF4-FFF2-40B4-BE49-F238E27FC236}">
                <a16:creationId xmlns:a16="http://schemas.microsoft.com/office/drawing/2014/main" id="{4440A992-5C46-EA4B-9ECC-C67ACFB5C76F}"/>
              </a:ext>
            </a:extLst>
          </p:cNvPr>
          <p:cNvPicPr>
            <a:picLocks noChangeAspect="1"/>
          </p:cNvPicPr>
          <p:nvPr/>
        </p:nvPicPr>
        <p:blipFill rotWithShape="1">
          <a:blip r:embed="rId3"/>
          <a:srcRect r="1429" b="1"/>
          <a:stretch/>
        </p:blipFill>
        <p:spPr>
          <a:xfrm>
            <a:off x="5334000" y="762000"/>
            <a:ext cx="6096000" cy="5333999"/>
          </a:xfrm>
          <a:prstGeom prst="rect">
            <a:avLst/>
          </a:prstGeom>
        </p:spPr>
      </p:pic>
    </p:spTree>
    <p:extLst>
      <p:ext uri="{BB962C8B-B14F-4D97-AF65-F5344CB8AC3E}">
        <p14:creationId xmlns:p14="http://schemas.microsoft.com/office/powerpoint/2010/main" val="2907474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BB18-272D-BB41-AB90-E162F20C3321}"/>
              </a:ext>
            </a:extLst>
          </p:cNvPr>
          <p:cNvSpPr>
            <a:spLocks noGrp="1"/>
          </p:cNvSpPr>
          <p:nvPr>
            <p:ph type="title"/>
          </p:nvPr>
        </p:nvSpPr>
        <p:spPr>
          <a:xfrm>
            <a:off x="762000" y="762000"/>
            <a:ext cx="3810000" cy="3048000"/>
          </a:xfrm>
        </p:spPr>
        <p:txBody>
          <a:bodyPr vert="horz" lIns="91440" tIns="45720" rIns="91440" bIns="45720" rtlCol="0" anchor="b">
            <a:normAutofit/>
          </a:bodyPr>
          <a:lstStyle/>
          <a:p>
            <a:r>
              <a:rPr lang="en-US" kern="1200">
                <a:solidFill>
                  <a:schemeClr val="tx1"/>
                </a:solidFill>
                <a:latin typeface="+mj-lt"/>
                <a:ea typeface="+mj-ea"/>
                <a:cs typeface="+mj-cs"/>
              </a:rPr>
              <a:t>Two-Paragraph Assignments </a:t>
            </a:r>
          </a:p>
        </p:txBody>
      </p:sp>
      <p:pic>
        <p:nvPicPr>
          <p:cNvPr id="4" name="Picture 3" descr="Text&#10;&#10;Description automatically generated with medium confidence">
            <a:extLst>
              <a:ext uri="{FF2B5EF4-FFF2-40B4-BE49-F238E27FC236}">
                <a16:creationId xmlns:a16="http://schemas.microsoft.com/office/drawing/2014/main" id="{14AD48BB-A358-EE45-B19B-F4375BE1CC9A}"/>
              </a:ext>
            </a:extLst>
          </p:cNvPr>
          <p:cNvPicPr>
            <a:picLocks noChangeAspect="1"/>
          </p:cNvPicPr>
          <p:nvPr/>
        </p:nvPicPr>
        <p:blipFill>
          <a:blip r:embed="rId3"/>
          <a:stretch>
            <a:fillRect/>
          </a:stretch>
        </p:blipFill>
        <p:spPr>
          <a:xfrm>
            <a:off x="4810539" y="762000"/>
            <a:ext cx="6619461" cy="4877498"/>
          </a:xfrm>
          <a:prstGeom prst="rect">
            <a:avLst/>
          </a:prstGeom>
        </p:spPr>
      </p:pic>
    </p:spTree>
    <p:extLst>
      <p:ext uri="{BB962C8B-B14F-4D97-AF65-F5344CB8AC3E}">
        <p14:creationId xmlns:p14="http://schemas.microsoft.com/office/powerpoint/2010/main" val="3618160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BB18-272D-BB41-AB90-E162F20C3321}"/>
              </a:ext>
            </a:extLst>
          </p:cNvPr>
          <p:cNvSpPr>
            <a:spLocks noGrp="1"/>
          </p:cNvSpPr>
          <p:nvPr>
            <p:ph type="title"/>
          </p:nvPr>
        </p:nvSpPr>
        <p:spPr>
          <a:xfrm>
            <a:off x="8832573" y="1119808"/>
            <a:ext cx="3810000" cy="3048000"/>
          </a:xfrm>
        </p:spPr>
        <p:txBody>
          <a:bodyPr vert="horz" lIns="91440" tIns="45720" rIns="91440" bIns="45720" rtlCol="0" anchor="b">
            <a:normAutofit/>
          </a:bodyPr>
          <a:lstStyle/>
          <a:p>
            <a:r>
              <a:rPr lang="en-US" kern="1200" dirty="0">
                <a:solidFill>
                  <a:schemeClr val="tx1"/>
                </a:solidFill>
                <a:latin typeface="+mj-lt"/>
                <a:ea typeface="+mj-ea"/>
                <a:cs typeface="+mj-cs"/>
              </a:rPr>
              <a:t>Two-Paragraph Assignments </a:t>
            </a:r>
          </a:p>
        </p:txBody>
      </p:sp>
      <p:pic>
        <p:nvPicPr>
          <p:cNvPr id="7" name="Picture 6" descr="Text&#10;&#10;Description automatically generated">
            <a:extLst>
              <a:ext uri="{FF2B5EF4-FFF2-40B4-BE49-F238E27FC236}">
                <a16:creationId xmlns:a16="http://schemas.microsoft.com/office/drawing/2014/main" id="{11BF4E8E-38D8-1F49-A459-8EC960082E1D}"/>
              </a:ext>
            </a:extLst>
          </p:cNvPr>
          <p:cNvPicPr>
            <a:picLocks noChangeAspect="1"/>
          </p:cNvPicPr>
          <p:nvPr/>
        </p:nvPicPr>
        <p:blipFill>
          <a:blip r:embed="rId3"/>
          <a:stretch>
            <a:fillRect/>
          </a:stretch>
        </p:blipFill>
        <p:spPr>
          <a:xfrm>
            <a:off x="471819" y="1311966"/>
            <a:ext cx="7979754" cy="4026314"/>
          </a:xfrm>
          <a:prstGeom prst="rect">
            <a:avLst/>
          </a:prstGeom>
        </p:spPr>
      </p:pic>
    </p:spTree>
    <p:extLst>
      <p:ext uri="{BB962C8B-B14F-4D97-AF65-F5344CB8AC3E}">
        <p14:creationId xmlns:p14="http://schemas.microsoft.com/office/powerpoint/2010/main" val="3894997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24" name="Freeform: Shape 23">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26" name="Freeform: Shape 25">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28" name="Rectangle 27">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0538D712-5518-2747-B092-9363EE7B2CE2}"/>
              </a:ext>
            </a:extLst>
          </p:cNvPr>
          <p:cNvSpPr>
            <a:spLocks noGrp="1"/>
          </p:cNvSpPr>
          <p:nvPr>
            <p:ph type="title"/>
          </p:nvPr>
        </p:nvSpPr>
        <p:spPr>
          <a:xfrm>
            <a:off x="6858000" y="753765"/>
            <a:ext cx="4572000" cy="3056235"/>
          </a:xfrm>
        </p:spPr>
        <p:txBody>
          <a:bodyPr vert="horz" lIns="91440" tIns="45720" rIns="91440" bIns="45720" rtlCol="0" anchor="b">
            <a:normAutofit/>
          </a:bodyPr>
          <a:lstStyle/>
          <a:p>
            <a:r>
              <a:rPr lang="en-US" dirty="0"/>
              <a:t>2. </a:t>
            </a:r>
            <a:r>
              <a:rPr lang="en-US" kern="1200" dirty="0">
                <a:solidFill>
                  <a:schemeClr val="tx1"/>
                </a:solidFill>
                <a:latin typeface="+mj-lt"/>
                <a:ea typeface="+mj-ea"/>
                <a:cs typeface="+mj-cs"/>
              </a:rPr>
              <a:t>More of the students’ ideas are relevant</a:t>
            </a:r>
          </a:p>
        </p:txBody>
      </p:sp>
      <p:pic>
        <p:nvPicPr>
          <p:cNvPr id="5" name="Picture 4" descr="Black pencil fence with one yellow pencil under a lightbulb">
            <a:extLst>
              <a:ext uri="{FF2B5EF4-FFF2-40B4-BE49-F238E27FC236}">
                <a16:creationId xmlns:a16="http://schemas.microsoft.com/office/drawing/2014/main" id="{D77C3317-ECF4-4709-8020-2F578123318F}"/>
              </a:ext>
            </a:extLst>
          </p:cNvPr>
          <p:cNvPicPr>
            <a:picLocks noChangeAspect="1"/>
          </p:cNvPicPr>
          <p:nvPr/>
        </p:nvPicPr>
        <p:blipFill rotWithShape="1">
          <a:blip r:embed="rId3"/>
          <a:srcRect l="22236" r="22238" b="1"/>
          <a:stretch/>
        </p:blipFill>
        <p:spPr>
          <a:xfrm>
            <a:off x="2" y="10"/>
            <a:ext cx="5578823" cy="6028246"/>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30" name="Freeform: Shape 29">
            <a:extLst>
              <a:ext uri="{FF2B5EF4-FFF2-40B4-BE49-F238E27FC236}">
                <a16:creationId xmlns:a16="http://schemas.microsoft.com/office/drawing/2014/main" id="{B47A9921-6509-49C2-BEBF-924F280660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Tree>
    <p:extLst>
      <p:ext uri="{BB962C8B-B14F-4D97-AF65-F5344CB8AC3E}">
        <p14:creationId xmlns:p14="http://schemas.microsoft.com/office/powerpoint/2010/main" val="34968001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3" name="Freeform: Shape 12">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15" name="Rectangle 14">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5" name="Picture 4" descr="One in a crowd">
            <a:extLst>
              <a:ext uri="{FF2B5EF4-FFF2-40B4-BE49-F238E27FC236}">
                <a16:creationId xmlns:a16="http://schemas.microsoft.com/office/drawing/2014/main" id="{6F8E5790-FAF5-42B0-8341-02F68956D926}"/>
              </a:ext>
            </a:extLst>
          </p:cNvPr>
          <p:cNvPicPr>
            <a:picLocks noChangeAspect="1"/>
          </p:cNvPicPr>
          <p:nvPr/>
        </p:nvPicPr>
        <p:blipFill rotWithShape="1">
          <a:blip r:embed="rId3"/>
          <a:srcRect t="7780" b="17313"/>
          <a:stretch/>
        </p:blipFill>
        <p:spPr>
          <a:xfrm>
            <a:off x="20" y="10"/>
            <a:ext cx="12207220" cy="6857990"/>
          </a:xfrm>
          <a:prstGeom prst="rect">
            <a:avLst/>
          </a:prstGeom>
        </p:spPr>
      </p:pic>
      <p:sp>
        <p:nvSpPr>
          <p:cNvPr id="17" name="Rectangle 16">
            <a:extLst>
              <a:ext uri="{FF2B5EF4-FFF2-40B4-BE49-F238E27FC236}">
                <a16:creationId xmlns:a16="http://schemas.microsoft.com/office/drawing/2014/main" id="{5E698B96-C345-4CAB-9657-02BD17A19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EFD5BFD-43CF-714F-B863-721EDD8721FF}"/>
              </a:ext>
            </a:extLst>
          </p:cNvPr>
          <p:cNvSpPr>
            <a:spLocks noGrp="1"/>
          </p:cNvSpPr>
          <p:nvPr>
            <p:ph type="title"/>
          </p:nvPr>
        </p:nvSpPr>
        <p:spPr>
          <a:xfrm>
            <a:off x="985608" y="381000"/>
            <a:ext cx="4333874" cy="3048000"/>
          </a:xfrm>
        </p:spPr>
        <p:txBody>
          <a:bodyPr vert="horz" lIns="91440" tIns="45720" rIns="91440" bIns="45720" rtlCol="0" anchor="b">
            <a:normAutofit fontScale="90000"/>
          </a:bodyPr>
          <a:lstStyle/>
          <a:p>
            <a:r>
              <a:rPr lang="en-US" sz="5400" kern="1200" dirty="0">
                <a:solidFill>
                  <a:schemeClr val="tx1"/>
                </a:solidFill>
                <a:latin typeface="+mj-lt"/>
                <a:ea typeface="+mj-ea"/>
                <a:cs typeface="+mj-cs"/>
              </a:rPr>
              <a:t>Forced “unity” can be constricting.</a:t>
            </a:r>
          </a:p>
        </p:txBody>
      </p:sp>
      <p:sp>
        <p:nvSpPr>
          <p:cNvPr id="26" name="Freeform: Shape 18">
            <a:extLst>
              <a:ext uri="{FF2B5EF4-FFF2-40B4-BE49-F238E27FC236}">
                <a16:creationId xmlns:a16="http://schemas.microsoft.com/office/drawing/2014/main" id="{A90EB1ED-CF74-44C2-853E-6177E160AB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653162" y="-776838"/>
            <a:ext cx="762001"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latin typeface="Avenir Next LT Pro" panose="020B0504020202020204" pitchFamily="34" charset="0"/>
            </a:endParaRPr>
          </a:p>
        </p:txBody>
      </p:sp>
      <p:grpSp>
        <p:nvGrpSpPr>
          <p:cNvPr id="27" name="Group 20">
            <a:extLst>
              <a:ext uri="{FF2B5EF4-FFF2-40B4-BE49-F238E27FC236}">
                <a16:creationId xmlns:a16="http://schemas.microsoft.com/office/drawing/2014/main" id="{57743230-5CA1-4096-8FEF-2A1530D8DD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5829359"/>
            <a:ext cx="4333874" cy="1028642"/>
            <a:chOff x="7153921" y="5829359"/>
            <a:chExt cx="5038078" cy="1028642"/>
          </a:xfrm>
        </p:grpSpPr>
        <p:sp>
          <p:nvSpPr>
            <p:cNvPr id="28" name="Freeform: Shape 21">
              <a:extLst>
                <a:ext uri="{FF2B5EF4-FFF2-40B4-BE49-F238E27FC236}">
                  <a16:creationId xmlns:a16="http://schemas.microsoft.com/office/drawing/2014/main" id="{CEAD3ABE-E984-4D7B-ADC3-7D4D38C970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63905" y="5913098"/>
              <a:ext cx="4228094" cy="944903"/>
            </a:xfrm>
            <a:custGeom>
              <a:avLst/>
              <a:gdLst>
                <a:gd name="connsiteX0" fmla="*/ 1673074 w 4228094"/>
                <a:gd name="connsiteY0" fmla="*/ 230 h 1137038"/>
                <a:gd name="connsiteX1" fmla="*/ 3676781 w 4228094"/>
                <a:gd name="connsiteY1" fmla="*/ 298555 h 1137038"/>
                <a:gd name="connsiteX2" fmla="*/ 4025527 w 4228094"/>
                <a:gd name="connsiteY2" fmla="*/ 425010 h 1137038"/>
                <a:gd name="connsiteX3" fmla="*/ 4228094 w 4228094"/>
                <a:gd name="connsiteY3" fmla="*/ 494088 h 1137038"/>
                <a:gd name="connsiteX4" fmla="*/ 4228094 w 4228094"/>
                <a:gd name="connsiteY4" fmla="*/ 1137038 h 1137038"/>
                <a:gd name="connsiteX5" fmla="*/ 0 w 4228094"/>
                <a:gd name="connsiteY5" fmla="*/ 1137038 h 1137038"/>
                <a:gd name="connsiteX6" fmla="*/ 18109 w 4228094"/>
                <a:gd name="connsiteY6" fmla="*/ 1068877 h 1137038"/>
                <a:gd name="connsiteX7" fmla="*/ 362264 w 4228094"/>
                <a:gd name="connsiteY7" fmla="*/ 366637 h 1137038"/>
                <a:gd name="connsiteX8" fmla="*/ 1386499 w 4228094"/>
                <a:gd name="connsiteY8" fmla="*/ 1522 h 1137038"/>
                <a:gd name="connsiteX9" fmla="*/ 1673074 w 4228094"/>
                <a:gd name="connsiteY9" fmla="*/ 230 h 113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094" h="1137038">
                  <a:moveTo>
                    <a:pt x="1673074" y="230"/>
                  </a:moveTo>
                  <a:cubicBezTo>
                    <a:pt x="2346512" y="4287"/>
                    <a:pt x="3048424" y="63583"/>
                    <a:pt x="3676781" y="298555"/>
                  </a:cubicBezTo>
                  <a:cubicBezTo>
                    <a:pt x="3793275" y="342114"/>
                    <a:pt x="3909477" y="384216"/>
                    <a:pt x="4025527" y="425010"/>
                  </a:cubicBezTo>
                  <a:lnTo>
                    <a:pt x="4228094" y="494088"/>
                  </a:lnTo>
                  <a:lnTo>
                    <a:pt x="4228094" y="1137038"/>
                  </a:lnTo>
                  <a:lnTo>
                    <a:pt x="0" y="1137038"/>
                  </a:lnTo>
                  <a:lnTo>
                    <a:pt x="18109" y="1068877"/>
                  </a:lnTo>
                  <a:cubicBezTo>
                    <a:pt x="95047" y="799139"/>
                    <a:pt x="194962" y="542008"/>
                    <a:pt x="362264" y="366637"/>
                  </a:cubicBezTo>
                  <a:cubicBezTo>
                    <a:pt x="622229" y="94062"/>
                    <a:pt x="1015836" y="6565"/>
                    <a:pt x="1386499" y="1522"/>
                  </a:cubicBezTo>
                  <a:cubicBezTo>
                    <a:pt x="1481245" y="198"/>
                    <a:pt x="1576869" y="-349"/>
                    <a:pt x="1673074" y="230"/>
                  </a:cubicBezTo>
                  <a:close/>
                </a:path>
              </a:pathLst>
            </a:cu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500">
                <a:solidFill>
                  <a:schemeClr val="bg1"/>
                </a:solidFill>
                <a:latin typeface="Avenir Next LT Pro" panose="020B0504020202020204" pitchFamily="34" charset="0"/>
              </a:endParaRPr>
            </a:p>
          </p:txBody>
        </p:sp>
        <p:sp>
          <p:nvSpPr>
            <p:cNvPr id="29" name="Freeform: Shape 22">
              <a:extLst>
                <a:ext uri="{FF2B5EF4-FFF2-40B4-BE49-F238E27FC236}">
                  <a16:creationId xmlns:a16="http://schemas.microsoft.com/office/drawing/2014/main" id="{B18AFE34-D405-4581-A4CC-02072A132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53921" y="5829359"/>
              <a:ext cx="5038078" cy="1028642"/>
            </a:xfrm>
            <a:custGeom>
              <a:avLst/>
              <a:gdLst>
                <a:gd name="connsiteX0" fmla="*/ 1576991 w 5038078"/>
                <a:gd name="connsiteY0" fmla="*/ 210 h 1238015"/>
                <a:gd name="connsiteX1" fmla="*/ 3403320 w 5038078"/>
                <a:gd name="connsiteY1" fmla="*/ 272125 h 1238015"/>
                <a:gd name="connsiteX2" fmla="*/ 4672870 w 5038078"/>
                <a:gd name="connsiteY2" fmla="*/ 693604 h 1238015"/>
                <a:gd name="connsiteX3" fmla="*/ 5038078 w 5038078"/>
                <a:gd name="connsiteY3" fmla="*/ 795929 h 1238015"/>
                <a:gd name="connsiteX4" fmla="*/ 5038078 w 5038078"/>
                <a:gd name="connsiteY4" fmla="*/ 1238015 h 1238015"/>
                <a:gd name="connsiteX5" fmla="*/ 0 w 5038078"/>
                <a:gd name="connsiteY5" fmla="*/ 1238015 h 1238015"/>
                <a:gd name="connsiteX6" fmla="*/ 19230 w 5038078"/>
                <a:gd name="connsiteY6" fmla="*/ 1159819 h 1238015"/>
                <a:gd name="connsiteX7" fmla="*/ 382219 w 5038078"/>
                <a:gd name="connsiteY7" fmla="*/ 334180 h 1238015"/>
                <a:gd name="connsiteX8" fmla="*/ 1315784 w 5038078"/>
                <a:gd name="connsiteY8" fmla="*/ 1388 h 1238015"/>
                <a:gd name="connsiteX9" fmla="*/ 1576991 w 5038078"/>
                <a:gd name="connsiteY9" fmla="*/ 210 h 123801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049689"/>
                <a:gd name="connsiteY0" fmla="*/ 1237805 h 1423588"/>
                <a:gd name="connsiteX1" fmla="*/ 19230 w 5049689"/>
                <a:gd name="connsiteY1" fmla="*/ 1159609 h 1423588"/>
                <a:gd name="connsiteX2" fmla="*/ 382219 w 5049689"/>
                <a:gd name="connsiteY2" fmla="*/ 333970 h 1423588"/>
                <a:gd name="connsiteX3" fmla="*/ 1315784 w 5049689"/>
                <a:gd name="connsiteY3" fmla="*/ 1178 h 1423588"/>
                <a:gd name="connsiteX4" fmla="*/ 1576991 w 5049689"/>
                <a:gd name="connsiteY4" fmla="*/ 0 h 1423588"/>
                <a:gd name="connsiteX5" fmla="*/ 3403320 w 5049689"/>
                <a:gd name="connsiteY5" fmla="*/ 271915 h 1423588"/>
                <a:gd name="connsiteX6" fmla="*/ 4672870 w 5049689"/>
                <a:gd name="connsiteY6" fmla="*/ 693394 h 1423588"/>
                <a:gd name="connsiteX7" fmla="*/ 5038078 w 5049689"/>
                <a:gd name="connsiteY7" fmla="*/ 795719 h 1423588"/>
                <a:gd name="connsiteX8" fmla="*/ 5049689 w 5049689"/>
                <a:gd name="connsiteY8" fmla="*/ 1423588 h 1423588"/>
                <a:gd name="connsiteX0" fmla="*/ 0 w 5038078"/>
                <a:gd name="connsiteY0" fmla="*/ 1237805 h 1237805"/>
                <a:gd name="connsiteX1" fmla="*/ 19230 w 5038078"/>
                <a:gd name="connsiteY1" fmla="*/ 1159609 h 1237805"/>
                <a:gd name="connsiteX2" fmla="*/ 382219 w 5038078"/>
                <a:gd name="connsiteY2" fmla="*/ 333970 h 1237805"/>
                <a:gd name="connsiteX3" fmla="*/ 1315784 w 5038078"/>
                <a:gd name="connsiteY3" fmla="*/ 1178 h 1237805"/>
                <a:gd name="connsiteX4" fmla="*/ 1576991 w 5038078"/>
                <a:gd name="connsiteY4" fmla="*/ 0 h 1237805"/>
                <a:gd name="connsiteX5" fmla="*/ 3403320 w 5038078"/>
                <a:gd name="connsiteY5" fmla="*/ 271915 h 1237805"/>
                <a:gd name="connsiteX6" fmla="*/ 4672870 w 5038078"/>
                <a:gd name="connsiteY6" fmla="*/ 693394 h 1237805"/>
                <a:gd name="connsiteX7" fmla="*/ 5038078 w 5038078"/>
                <a:gd name="connsiteY7" fmla="*/ 795719 h 123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38078" h="1237805">
                  <a:moveTo>
                    <a:pt x="0" y="1237805"/>
                  </a:moveTo>
                  <a:lnTo>
                    <a:pt x="19230" y="1159609"/>
                  </a:lnTo>
                  <a:cubicBezTo>
                    <a:pt x="96961" y="850027"/>
                    <a:pt x="191605" y="533778"/>
                    <a:pt x="382219" y="333970"/>
                  </a:cubicBezTo>
                  <a:cubicBezTo>
                    <a:pt x="619171" y="85526"/>
                    <a:pt x="977934" y="5774"/>
                    <a:pt x="1315784" y="1178"/>
                  </a:cubicBezTo>
                  <a:lnTo>
                    <a:pt x="1576991" y="0"/>
                  </a:lnTo>
                  <a:cubicBezTo>
                    <a:pt x="2190813" y="3698"/>
                    <a:pt x="2830589" y="57744"/>
                    <a:pt x="3403320" y="271915"/>
                  </a:cubicBezTo>
                  <a:cubicBezTo>
                    <a:pt x="3828046" y="430728"/>
                    <a:pt x="4248519" y="568281"/>
                    <a:pt x="4672870" y="693394"/>
                  </a:cubicBezTo>
                  <a:lnTo>
                    <a:pt x="5038078" y="795719"/>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grpSp>
    </p:spTree>
    <p:extLst>
      <p:ext uri="{BB962C8B-B14F-4D97-AF65-F5344CB8AC3E}">
        <p14:creationId xmlns:p14="http://schemas.microsoft.com/office/powerpoint/2010/main" val="495776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34690-D952-5346-8BC4-9E57B4D569B3}"/>
              </a:ext>
            </a:extLst>
          </p:cNvPr>
          <p:cNvSpPr>
            <a:spLocks noGrp="1"/>
          </p:cNvSpPr>
          <p:nvPr>
            <p:ph type="title"/>
          </p:nvPr>
        </p:nvSpPr>
        <p:spPr/>
        <p:txBody>
          <a:bodyPr/>
          <a:lstStyle/>
          <a:p>
            <a:r>
              <a:rPr lang="en-US" dirty="0"/>
              <a:t>Can you spot the irrelevant sentence?</a:t>
            </a:r>
          </a:p>
        </p:txBody>
      </p:sp>
      <p:sp>
        <p:nvSpPr>
          <p:cNvPr id="3" name="Content Placeholder 2">
            <a:extLst>
              <a:ext uri="{FF2B5EF4-FFF2-40B4-BE49-F238E27FC236}">
                <a16:creationId xmlns:a16="http://schemas.microsoft.com/office/drawing/2014/main" id="{994E224B-1172-5248-8A82-75F7B2EAA774}"/>
              </a:ext>
            </a:extLst>
          </p:cNvPr>
          <p:cNvSpPr>
            <a:spLocks noGrp="1"/>
          </p:cNvSpPr>
          <p:nvPr>
            <p:ph idx="1"/>
          </p:nvPr>
        </p:nvSpPr>
        <p:spPr>
          <a:xfrm>
            <a:off x="762000" y="2464904"/>
            <a:ext cx="10668000" cy="3818083"/>
          </a:xfrm>
        </p:spPr>
        <p:txBody>
          <a:bodyPr/>
          <a:lstStyle/>
          <a:p>
            <a:pPr marL="0" indent="0">
              <a:buNone/>
            </a:pPr>
            <a:r>
              <a:rPr lang="en-US" dirty="0"/>
              <a:t>	My neighbor Oliver has good social skills. When he invites us to his house, he greets me with a smile. We sit outside together, and he offers me hot tea and small sandwiches. Oliver travels for work, so he often talks about his adventures in other countries. Oliver is from England, but he lives in the United States. It is fun when he tells stories. We laugh a lot, and we enjoy our time together. </a:t>
            </a:r>
          </a:p>
        </p:txBody>
      </p:sp>
    </p:spTree>
    <p:extLst>
      <p:ext uri="{BB962C8B-B14F-4D97-AF65-F5344CB8AC3E}">
        <p14:creationId xmlns:p14="http://schemas.microsoft.com/office/powerpoint/2010/main" val="18749324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34690-D952-5346-8BC4-9E57B4D569B3}"/>
              </a:ext>
            </a:extLst>
          </p:cNvPr>
          <p:cNvSpPr>
            <a:spLocks noGrp="1"/>
          </p:cNvSpPr>
          <p:nvPr>
            <p:ph type="title"/>
          </p:nvPr>
        </p:nvSpPr>
        <p:spPr/>
        <p:txBody>
          <a:bodyPr/>
          <a:lstStyle/>
          <a:p>
            <a:r>
              <a:rPr lang="en-US" dirty="0"/>
              <a:t>Can you spot the irrelevant sentence?</a:t>
            </a:r>
          </a:p>
        </p:txBody>
      </p:sp>
      <p:sp>
        <p:nvSpPr>
          <p:cNvPr id="3" name="Content Placeholder 2">
            <a:extLst>
              <a:ext uri="{FF2B5EF4-FFF2-40B4-BE49-F238E27FC236}">
                <a16:creationId xmlns:a16="http://schemas.microsoft.com/office/drawing/2014/main" id="{994E224B-1172-5248-8A82-75F7B2EAA774}"/>
              </a:ext>
            </a:extLst>
          </p:cNvPr>
          <p:cNvSpPr>
            <a:spLocks noGrp="1"/>
          </p:cNvSpPr>
          <p:nvPr>
            <p:ph idx="1"/>
          </p:nvPr>
        </p:nvSpPr>
        <p:spPr>
          <a:xfrm>
            <a:off x="762000" y="2464904"/>
            <a:ext cx="10668000" cy="3818083"/>
          </a:xfrm>
        </p:spPr>
        <p:txBody>
          <a:bodyPr/>
          <a:lstStyle/>
          <a:p>
            <a:pPr marL="0" indent="0">
              <a:buNone/>
            </a:pPr>
            <a:r>
              <a:rPr lang="en-US" dirty="0"/>
              <a:t>	My neighbor Oliver has good social skills. When he invites us to his house, he greets me with a smile. We sit outside together, and he offers me hot tea and small sandwiches. Oliver travels for work</a:t>
            </a:r>
            <a:r>
              <a:rPr lang="en-US"/>
              <a:t>, so </a:t>
            </a:r>
            <a:r>
              <a:rPr lang="en-US" dirty="0"/>
              <a:t>he often talks about his adventures in other countries. </a:t>
            </a:r>
            <a:r>
              <a:rPr lang="en-US" strike="sngStrike" dirty="0"/>
              <a:t>Oliver is from England, but he lives in the United States</a:t>
            </a:r>
            <a:r>
              <a:rPr lang="en-US" dirty="0"/>
              <a:t>. It is fun when he tells stories. We laugh a lot, and we enjoy our time together. </a:t>
            </a:r>
          </a:p>
        </p:txBody>
      </p:sp>
    </p:spTree>
    <p:extLst>
      <p:ext uri="{BB962C8B-B14F-4D97-AF65-F5344CB8AC3E}">
        <p14:creationId xmlns:p14="http://schemas.microsoft.com/office/powerpoint/2010/main" val="9853838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4" name="Freeform: Shape 13">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6" name="Freeform: Shape 15">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18" name="Rectangle 17">
            <a:extLst>
              <a:ext uri="{FF2B5EF4-FFF2-40B4-BE49-F238E27FC236}">
                <a16:creationId xmlns:a16="http://schemas.microsoft.com/office/drawing/2014/main" id="{D3BA2E71-8E5C-44AF-80E2-34A649FA5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C0368F0-DEE4-42C8-A456-3D935D44E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5639"/>
            <a:ext cx="5210175" cy="5022362"/>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latin typeface="Avenir Next LT Pro" panose="020B0504020202020204" pitchFamily="34" charset="0"/>
            </a:endParaRPr>
          </a:p>
        </p:txBody>
      </p:sp>
      <p:sp>
        <p:nvSpPr>
          <p:cNvPr id="22" name="Freeform: Shape 21">
            <a:extLst>
              <a:ext uri="{FF2B5EF4-FFF2-40B4-BE49-F238E27FC236}">
                <a16:creationId xmlns:a16="http://schemas.microsoft.com/office/drawing/2014/main" id="{740291AF-A97E-4C43-A763-5023B143C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491236" y="-614912"/>
            <a:ext cx="1085853"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latin typeface="Avenir Next LT Pro" panose="020B0504020202020204" pitchFamily="34" charset="0"/>
            </a:endParaRPr>
          </a:p>
        </p:txBody>
      </p:sp>
      <p:sp>
        <p:nvSpPr>
          <p:cNvPr id="24" name="Freeform: Shape 23">
            <a:extLst>
              <a:ext uri="{FF2B5EF4-FFF2-40B4-BE49-F238E27FC236}">
                <a16:creationId xmlns:a16="http://schemas.microsoft.com/office/drawing/2014/main" id="{EB48800F-1911-4388-AEF0-087CD49D14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419349"/>
            <a:ext cx="1028700" cy="4438651"/>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rgbClr val="F1C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pic>
        <p:nvPicPr>
          <p:cNvPr id="11" name="Picture 10" descr="Text&#10;&#10;Description automatically generated">
            <a:extLst>
              <a:ext uri="{FF2B5EF4-FFF2-40B4-BE49-F238E27FC236}">
                <a16:creationId xmlns:a16="http://schemas.microsoft.com/office/drawing/2014/main" id="{8AB87740-F35B-654B-8910-305D7FF7A141}"/>
              </a:ext>
            </a:extLst>
          </p:cNvPr>
          <p:cNvPicPr>
            <a:picLocks noChangeAspect="1"/>
          </p:cNvPicPr>
          <p:nvPr/>
        </p:nvPicPr>
        <p:blipFill>
          <a:blip r:embed="rId3"/>
          <a:stretch>
            <a:fillRect/>
          </a:stretch>
        </p:blipFill>
        <p:spPr>
          <a:xfrm>
            <a:off x="233381" y="1505252"/>
            <a:ext cx="7014226" cy="4845894"/>
          </a:xfrm>
          <a:prstGeom prst="rect">
            <a:avLst/>
          </a:prstGeom>
        </p:spPr>
      </p:pic>
      <p:sp>
        <p:nvSpPr>
          <p:cNvPr id="19" name="Title 1">
            <a:extLst>
              <a:ext uri="{FF2B5EF4-FFF2-40B4-BE49-F238E27FC236}">
                <a16:creationId xmlns:a16="http://schemas.microsoft.com/office/drawing/2014/main" id="{BE15C494-9CB5-7446-A289-848F915830B6}"/>
              </a:ext>
            </a:extLst>
          </p:cNvPr>
          <p:cNvSpPr txBox="1">
            <a:spLocks/>
          </p:cNvSpPr>
          <p:nvPr/>
        </p:nvSpPr>
        <p:spPr>
          <a:xfrm>
            <a:off x="7534294" y="1842848"/>
            <a:ext cx="4371019" cy="1788978"/>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chemeClr val="accent5"/>
                </a:solidFill>
              </a:rPr>
              <a:t>I. Background about Oliver</a:t>
            </a:r>
          </a:p>
        </p:txBody>
      </p:sp>
      <p:sp>
        <p:nvSpPr>
          <p:cNvPr id="23" name="Title 1">
            <a:extLst>
              <a:ext uri="{FF2B5EF4-FFF2-40B4-BE49-F238E27FC236}">
                <a16:creationId xmlns:a16="http://schemas.microsoft.com/office/drawing/2014/main" id="{B98EC8F8-FD5E-4D47-B502-C6CE9DABBBA9}"/>
              </a:ext>
            </a:extLst>
          </p:cNvPr>
          <p:cNvSpPr txBox="1">
            <a:spLocks/>
          </p:cNvSpPr>
          <p:nvPr/>
        </p:nvSpPr>
        <p:spPr>
          <a:xfrm>
            <a:off x="7467535" y="3320407"/>
            <a:ext cx="3846556" cy="1788978"/>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chemeClr val="accent5"/>
                </a:solidFill>
              </a:rPr>
              <a:t>2. Visiting Oliver</a:t>
            </a:r>
          </a:p>
        </p:txBody>
      </p:sp>
      <p:sp>
        <p:nvSpPr>
          <p:cNvPr id="25" name="Title 1">
            <a:extLst>
              <a:ext uri="{FF2B5EF4-FFF2-40B4-BE49-F238E27FC236}">
                <a16:creationId xmlns:a16="http://schemas.microsoft.com/office/drawing/2014/main" id="{0256C1B2-74D9-6448-8BFE-5A7ED5BC5050}"/>
              </a:ext>
            </a:extLst>
          </p:cNvPr>
          <p:cNvSpPr>
            <a:spLocks noGrp="1"/>
          </p:cNvSpPr>
          <p:nvPr>
            <p:ph type="title"/>
          </p:nvPr>
        </p:nvSpPr>
        <p:spPr>
          <a:xfrm>
            <a:off x="224246" y="170465"/>
            <a:ext cx="11222381" cy="1524000"/>
          </a:xfrm>
        </p:spPr>
        <p:txBody>
          <a:bodyPr/>
          <a:lstStyle/>
          <a:p>
            <a:r>
              <a:rPr lang="en-US" dirty="0"/>
              <a:t>It doesn’t have to be irrelevant…. </a:t>
            </a:r>
          </a:p>
        </p:txBody>
      </p:sp>
    </p:spTree>
    <p:extLst>
      <p:ext uri="{BB962C8B-B14F-4D97-AF65-F5344CB8AC3E}">
        <p14:creationId xmlns:p14="http://schemas.microsoft.com/office/powerpoint/2010/main" val="3826154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6" name="Freeform: Shape 15">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8" name="Freeform: Shape 17">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20" name="Rectangle 19">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2" name="Freeform: Shape 21">
            <a:extLst>
              <a:ext uri="{FF2B5EF4-FFF2-40B4-BE49-F238E27FC236}">
                <a16:creationId xmlns:a16="http://schemas.microsoft.com/office/drawing/2014/main" id="{8C3ED992-EB89-4C2F-8A9A-947E91BC61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custGeom>
            <a:avLst/>
            <a:gdLst>
              <a:gd name="connsiteX0" fmla="*/ 0 w 6096000"/>
              <a:gd name="connsiteY0" fmla="*/ 0 h 6858000"/>
              <a:gd name="connsiteX1" fmla="*/ 2758239 w 6096000"/>
              <a:gd name="connsiteY1" fmla="*/ 0 h 6858000"/>
              <a:gd name="connsiteX2" fmla="*/ 2916747 w 6096000"/>
              <a:gd name="connsiteY2" fmla="*/ 218181 h 6858000"/>
              <a:gd name="connsiteX3" fmla="*/ 4839749 w 6096000"/>
              <a:gd name="connsiteY3" fmla="*/ 2631787 h 6858000"/>
              <a:gd name="connsiteX4" fmla="*/ 6095001 w 6096000"/>
              <a:gd name="connsiteY4" fmla="*/ 5672947 h 6858000"/>
              <a:gd name="connsiteX5" fmla="*/ 5792922 w 6096000"/>
              <a:gd name="connsiteY5" fmla="*/ 6612444 h 6858000"/>
              <a:gd name="connsiteX6" fmla="*/ 5671607 w 6096000"/>
              <a:gd name="connsiteY6" fmla="*/ 6771753 h 6858000"/>
              <a:gd name="connsiteX7" fmla="*/ 5591643 w 6096000"/>
              <a:gd name="connsiteY7" fmla="*/ 6858000 h 6858000"/>
              <a:gd name="connsiteX8" fmla="*/ 0 w 6096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2758239" y="0"/>
                </a:lnTo>
                <a:lnTo>
                  <a:pt x="2916747" y="218181"/>
                </a:lnTo>
                <a:cubicBezTo>
                  <a:pt x="3525935" y="1023180"/>
                  <a:pt x="4281133" y="1818277"/>
                  <a:pt x="4839749" y="2631787"/>
                </a:cubicBezTo>
                <a:cubicBezTo>
                  <a:pt x="5571203" y="3696928"/>
                  <a:pt x="6122704" y="4799581"/>
                  <a:pt x="6095001" y="5672947"/>
                </a:cubicBezTo>
                <a:cubicBezTo>
                  <a:pt x="6083564" y="6040467"/>
                  <a:pt x="5972980" y="6348559"/>
                  <a:pt x="5792922" y="6612444"/>
                </a:cubicBezTo>
                <a:cubicBezTo>
                  <a:pt x="5755410" y="6667420"/>
                  <a:pt x="5714882" y="6720477"/>
                  <a:pt x="5671607" y="6771753"/>
                </a:cubicBezTo>
                <a:lnTo>
                  <a:pt x="5591643" y="6858000"/>
                </a:lnTo>
                <a:lnTo>
                  <a:pt x="0" y="68580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55F5D1E8-E605-4EFC-8912-6E191F84F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789134">
            <a:off x="2400596" y="454890"/>
            <a:ext cx="3969651" cy="5948221"/>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9ABDFD36-4815-C441-8989-2289CDA96DB6}"/>
              </a:ext>
            </a:extLst>
          </p:cNvPr>
          <p:cNvSpPr>
            <a:spLocks noGrp="1"/>
          </p:cNvSpPr>
          <p:nvPr>
            <p:ph type="title"/>
          </p:nvPr>
        </p:nvSpPr>
        <p:spPr>
          <a:xfrm>
            <a:off x="6858000" y="1524000"/>
            <a:ext cx="4572000" cy="2286000"/>
          </a:xfrm>
        </p:spPr>
        <p:txBody>
          <a:bodyPr vert="horz" lIns="91440" tIns="45720" rIns="91440" bIns="45720" rtlCol="0" anchor="b">
            <a:normAutofit/>
          </a:bodyPr>
          <a:lstStyle/>
          <a:p>
            <a:r>
              <a:rPr lang="en-US" dirty="0"/>
              <a:t>3</a:t>
            </a:r>
            <a:r>
              <a:rPr lang="en-US" kern="1200" dirty="0">
                <a:solidFill>
                  <a:schemeClr val="tx1"/>
                </a:solidFill>
                <a:latin typeface="+mj-lt"/>
                <a:ea typeface="+mj-ea"/>
                <a:cs typeface="+mj-cs"/>
              </a:rPr>
              <a:t>. Concluding Sentences make more sense.</a:t>
            </a:r>
          </a:p>
        </p:txBody>
      </p:sp>
      <p:pic>
        <p:nvPicPr>
          <p:cNvPr id="9" name="Content Placeholder 8" descr="Diagram&#10;&#10;Description automatically generated">
            <a:extLst>
              <a:ext uri="{FF2B5EF4-FFF2-40B4-BE49-F238E27FC236}">
                <a16:creationId xmlns:a16="http://schemas.microsoft.com/office/drawing/2014/main" id="{D0022AF3-197B-5047-8DC9-1C18201D04F5}"/>
              </a:ext>
            </a:extLst>
          </p:cNvPr>
          <p:cNvPicPr>
            <a:picLocks noGrp="1" noChangeAspect="1"/>
          </p:cNvPicPr>
          <p:nvPr>
            <p:ph idx="1"/>
          </p:nvPr>
        </p:nvPicPr>
        <p:blipFill>
          <a:blip r:embed="rId3"/>
          <a:stretch>
            <a:fillRect/>
          </a:stretch>
        </p:blipFill>
        <p:spPr>
          <a:xfrm>
            <a:off x="782002" y="762000"/>
            <a:ext cx="5293994" cy="5334000"/>
          </a:xfrm>
          <a:prstGeom prst="rect">
            <a:avLst/>
          </a:prstGeom>
        </p:spPr>
      </p:pic>
    </p:spTree>
    <p:extLst>
      <p:ext uri="{BB962C8B-B14F-4D97-AF65-F5344CB8AC3E}">
        <p14:creationId xmlns:p14="http://schemas.microsoft.com/office/powerpoint/2010/main" val="604790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ece of paper with writing&#10;&#10;Description automatically generated with medium confidence">
            <a:extLst>
              <a:ext uri="{FF2B5EF4-FFF2-40B4-BE49-F238E27FC236}">
                <a16:creationId xmlns:a16="http://schemas.microsoft.com/office/drawing/2014/main" id="{53BC1F48-0910-3F47-9130-E53622E4365D}"/>
              </a:ext>
            </a:extLst>
          </p:cNvPr>
          <p:cNvPicPr>
            <a:picLocks noChangeAspect="1"/>
          </p:cNvPicPr>
          <p:nvPr/>
        </p:nvPicPr>
        <p:blipFill>
          <a:blip r:embed="rId2"/>
          <a:stretch>
            <a:fillRect/>
          </a:stretch>
        </p:blipFill>
        <p:spPr>
          <a:xfrm>
            <a:off x="6276728" y="272503"/>
            <a:ext cx="4806267" cy="6312994"/>
          </a:xfrm>
          <a:prstGeom prst="rect">
            <a:avLst/>
          </a:prstGeom>
        </p:spPr>
      </p:pic>
      <p:pic>
        <p:nvPicPr>
          <p:cNvPr id="21" name="Picture 20" descr="A piece of paper with writing&#10;&#10;Description automatically generated with medium confidence">
            <a:extLst>
              <a:ext uri="{FF2B5EF4-FFF2-40B4-BE49-F238E27FC236}">
                <a16:creationId xmlns:a16="http://schemas.microsoft.com/office/drawing/2014/main" id="{D7E4EB49-CBD2-A341-9CFF-11CCBCDD0B74}"/>
              </a:ext>
            </a:extLst>
          </p:cNvPr>
          <p:cNvPicPr>
            <a:picLocks noChangeAspect="1"/>
          </p:cNvPicPr>
          <p:nvPr/>
        </p:nvPicPr>
        <p:blipFill>
          <a:blip r:embed="rId3"/>
          <a:stretch>
            <a:fillRect/>
          </a:stretch>
        </p:blipFill>
        <p:spPr>
          <a:xfrm>
            <a:off x="1059866" y="272503"/>
            <a:ext cx="4855407" cy="6312994"/>
          </a:xfrm>
          <a:prstGeom prst="rect">
            <a:avLst/>
          </a:prstGeom>
        </p:spPr>
      </p:pic>
      <p:sp>
        <p:nvSpPr>
          <p:cNvPr id="24" name="Rounded Rectangular Callout 23">
            <a:extLst>
              <a:ext uri="{FF2B5EF4-FFF2-40B4-BE49-F238E27FC236}">
                <a16:creationId xmlns:a16="http://schemas.microsoft.com/office/drawing/2014/main" id="{B29F4C07-732D-7C40-9B9F-EEE3B71468DF}"/>
              </a:ext>
            </a:extLst>
          </p:cNvPr>
          <p:cNvSpPr/>
          <p:nvPr/>
        </p:nvSpPr>
        <p:spPr>
          <a:xfrm>
            <a:off x="1813810" y="4534678"/>
            <a:ext cx="4282191" cy="1281505"/>
          </a:xfrm>
          <a:prstGeom prst="wedgeRoundRectCallout">
            <a:avLst>
              <a:gd name="adj1" fmla="val 60155"/>
              <a:gd name="adj2" fmla="val 44759"/>
              <a:gd name="adj3" fmla="val 16667"/>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Concluding Sentence: </a:t>
            </a:r>
            <a:r>
              <a:rPr lang="en-US" dirty="0"/>
              <a:t>Living in Ciudad Victoria was fun because it was a safe city where we all knew each other and were friends.</a:t>
            </a:r>
          </a:p>
        </p:txBody>
      </p:sp>
    </p:spTree>
    <p:extLst>
      <p:ext uri="{BB962C8B-B14F-4D97-AF65-F5344CB8AC3E}">
        <p14:creationId xmlns:p14="http://schemas.microsoft.com/office/powerpoint/2010/main" val="275028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ece of paper with writing&#10;&#10;Description automatically generated with medium confidence">
            <a:extLst>
              <a:ext uri="{FF2B5EF4-FFF2-40B4-BE49-F238E27FC236}">
                <a16:creationId xmlns:a16="http://schemas.microsoft.com/office/drawing/2014/main" id="{53BC1F48-0910-3F47-9130-E53622E4365D}"/>
              </a:ext>
            </a:extLst>
          </p:cNvPr>
          <p:cNvPicPr>
            <a:picLocks noChangeAspect="1"/>
          </p:cNvPicPr>
          <p:nvPr/>
        </p:nvPicPr>
        <p:blipFill>
          <a:blip r:embed="rId2"/>
          <a:stretch>
            <a:fillRect/>
          </a:stretch>
        </p:blipFill>
        <p:spPr>
          <a:xfrm>
            <a:off x="6276728" y="272503"/>
            <a:ext cx="4806267" cy="6312994"/>
          </a:xfrm>
          <a:prstGeom prst="rect">
            <a:avLst/>
          </a:prstGeom>
        </p:spPr>
      </p:pic>
      <p:pic>
        <p:nvPicPr>
          <p:cNvPr id="21" name="Picture 20" descr="A piece of paper with writing&#10;&#10;Description automatically generated with medium confidence">
            <a:extLst>
              <a:ext uri="{FF2B5EF4-FFF2-40B4-BE49-F238E27FC236}">
                <a16:creationId xmlns:a16="http://schemas.microsoft.com/office/drawing/2014/main" id="{D7E4EB49-CBD2-A341-9CFF-11CCBCDD0B74}"/>
              </a:ext>
            </a:extLst>
          </p:cNvPr>
          <p:cNvPicPr>
            <a:picLocks noChangeAspect="1"/>
          </p:cNvPicPr>
          <p:nvPr/>
        </p:nvPicPr>
        <p:blipFill>
          <a:blip r:embed="rId3"/>
          <a:stretch>
            <a:fillRect/>
          </a:stretch>
        </p:blipFill>
        <p:spPr>
          <a:xfrm>
            <a:off x="1059866" y="272503"/>
            <a:ext cx="4855407" cy="6312994"/>
          </a:xfrm>
          <a:prstGeom prst="rect">
            <a:avLst/>
          </a:prstGeom>
        </p:spPr>
      </p:pic>
      <p:sp>
        <p:nvSpPr>
          <p:cNvPr id="2" name="Rectangle 1">
            <a:extLst>
              <a:ext uri="{FF2B5EF4-FFF2-40B4-BE49-F238E27FC236}">
                <a16:creationId xmlns:a16="http://schemas.microsoft.com/office/drawing/2014/main" id="{3ABE4891-7BA4-3D43-A353-DB156F94EC27}"/>
              </a:ext>
            </a:extLst>
          </p:cNvPr>
          <p:cNvSpPr/>
          <p:nvPr/>
        </p:nvSpPr>
        <p:spPr>
          <a:xfrm>
            <a:off x="1484026" y="2780522"/>
            <a:ext cx="4152276" cy="1236842"/>
          </a:xfrm>
          <a:prstGeom prst="rect">
            <a:avLst/>
          </a:prstGeom>
          <a:noFill/>
          <a:ln w="730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C88109C-F10D-3048-8B29-46745B3FD935}"/>
              </a:ext>
            </a:extLst>
          </p:cNvPr>
          <p:cNvSpPr/>
          <p:nvPr/>
        </p:nvSpPr>
        <p:spPr>
          <a:xfrm>
            <a:off x="6603723" y="1197429"/>
            <a:ext cx="4145142" cy="1676400"/>
          </a:xfrm>
          <a:prstGeom prst="rect">
            <a:avLst/>
          </a:prstGeom>
          <a:noFill/>
          <a:ln w="730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ular Callout 8">
            <a:extLst>
              <a:ext uri="{FF2B5EF4-FFF2-40B4-BE49-F238E27FC236}">
                <a16:creationId xmlns:a16="http://schemas.microsoft.com/office/drawing/2014/main" id="{5E0DDEE6-2193-8B4E-8F68-F0485A008993}"/>
              </a:ext>
            </a:extLst>
          </p:cNvPr>
          <p:cNvSpPr/>
          <p:nvPr/>
        </p:nvSpPr>
        <p:spPr>
          <a:xfrm>
            <a:off x="1813810" y="4534678"/>
            <a:ext cx="4282191" cy="1281505"/>
          </a:xfrm>
          <a:prstGeom prst="wedgeRoundRectCallout">
            <a:avLst>
              <a:gd name="adj1" fmla="val 60155"/>
              <a:gd name="adj2" fmla="val 44759"/>
              <a:gd name="adj3" fmla="val 16667"/>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Concluding Sentence: </a:t>
            </a:r>
            <a:r>
              <a:rPr lang="en-US" dirty="0"/>
              <a:t>Living in Ciudad Victoria was fun because it was a safe city where we all knew each other and were friends.</a:t>
            </a:r>
          </a:p>
        </p:txBody>
      </p:sp>
    </p:spTree>
    <p:extLst>
      <p:ext uri="{BB962C8B-B14F-4D97-AF65-F5344CB8AC3E}">
        <p14:creationId xmlns:p14="http://schemas.microsoft.com/office/powerpoint/2010/main" val="322562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8402D1EC-FFC5-5644-BFE7-DBFFDFD681DA}"/>
              </a:ext>
            </a:extLst>
          </p:cNvPr>
          <p:cNvPicPr>
            <a:picLocks noChangeAspect="1"/>
          </p:cNvPicPr>
          <p:nvPr/>
        </p:nvPicPr>
        <p:blipFill>
          <a:blip r:embed="rId3"/>
          <a:stretch>
            <a:fillRect/>
          </a:stretch>
        </p:blipFill>
        <p:spPr>
          <a:xfrm>
            <a:off x="1120632" y="189186"/>
            <a:ext cx="4760543" cy="6479628"/>
          </a:xfrm>
          <a:prstGeom prst="rect">
            <a:avLst/>
          </a:prstGeom>
        </p:spPr>
      </p:pic>
      <p:pic>
        <p:nvPicPr>
          <p:cNvPr id="7" name="Picture 6" descr="A piece of paper with writing&#10;&#10;Description automatically generated with medium confidence">
            <a:extLst>
              <a:ext uri="{FF2B5EF4-FFF2-40B4-BE49-F238E27FC236}">
                <a16:creationId xmlns:a16="http://schemas.microsoft.com/office/drawing/2014/main" id="{819D3490-59C5-B848-A262-774838B3B768}"/>
              </a:ext>
            </a:extLst>
          </p:cNvPr>
          <p:cNvPicPr>
            <a:picLocks noChangeAspect="1"/>
          </p:cNvPicPr>
          <p:nvPr/>
        </p:nvPicPr>
        <p:blipFill>
          <a:blip r:embed="rId4"/>
          <a:stretch>
            <a:fillRect/>
          </a:stretch>
        </p:blipFill>
        <p:spPr>
          <a:xfrm>
            <a:off x="6310827" y="189186"/>
            <a:ext cx="4694709" cy="6479628"/>
          </a:xfrm>
          <a:prstGeom prst="rect">
            <a:avLst/>
          </a:prstGeom>
        </p:spPr>
      </p:pic>
      <p:sp>
        <p:nvSpPr>
          <p:cNvPr id="6" name="Rectangle 5">
            <a:extLst>
              <a:ext uri="{FF2B5EF4-FFF2-40B4-BE49-F238E27FC236}">
                <a16:creationId xmlns:a16="http://schemas.microsoft.com/office/drawing/2014/main" id="{FCB714AE-0AA6-4645-9544-17E2E11659DB}"/>
              </a:ext>
            </a:extLst>
          </p:cNvPr>
          <p:cNvSpPr/>
          <p:nvPr/>
        </p:nvSpPr>
        <p:spPr>
          <a:xfrm>
            <a:off x="6853260" y="3806890"/>
            <a:ext cx="3503720" cy="858416"/>
          </a:xfrm>
          <a:prstGeom prst="rect">
            <a:avLst/>
          </a:prstGeom>
          <a:noFill/>
          <a:ln w="730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ular Callout 7">
            <a:extLst>
              <a:ext uri="{FF2B5EF4-FFF2-40B4-BE49-F238E27FC236}">
                <a16:creationId xmlns:a16="http://schemas.microsoft.com/office/drawing/2014/main" id="{6795EC4C-FFCD-FE49-850E-97DCA290101C}"/>
              </a:ext>
            </a:extLst>
          </p:cNvPr>
          <p:cNvSpPr/>
          <p:nvPr/>
        </p:nvSpPr>
        <p:spPr>
          <a:xfrm>
            <a:off x="7731494" y="5001207"/>
            <a:ext cx="2942724" cy="721350"/>
          </a:xfrm>
          <a:prstGeom prst="wedgeRoundRectCallout">
            <a:avLst>
              <a:gd name="adj1" fmla="val -34847"/>
              <a:gd name="adj2" fmla="val -71737"/>
              <a:gd name="adj3" fmla="val 16667"/>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An opportunity for a concluding paragraph? </a:t>
            </a:r>
            <a:endParaRPr lang="en-US" dirty="0"/>
          </a:p>
        </p:txBody>
      </p:sp>
    </p:spTree>
    <p:extLst>
      <p:ext uri="{BB962C8B-B14F-4D97-AF65-F5344CB8AC3E}">
        <p14:creationId xmlns:p14="http://schemas.microsoft.com/office/powerpoint/2010/main" val="423712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DFD36-4815-C441-8989-2289CDA96DB6}"/>
              </a:ext>
            </a:extLst>
          </p:cNvPr>
          <p:cNvSpPr>
            <a:spLocks noGrp="1"/>
          </p:cNvSpPr>
          <p:nvPr>
            <p:ph type="title"/>
          </p:nvPr>
        </p:nvSpPr>
        <p:spPr/>
        <p:txBody>
          <a:bodyPr>
            <a:normAutofit/>
          </a:bodyPr>
          <a:lstStyle/>
          <a:p>
            <a:r>
              <a:rPr lang="en-US" sz="4000" dirty="0"/>
              <a:t>4</a:t>
            </a:r>
            <a:r>
              <a:rPr lang="en-US" sz="4000"/>
              <a:t>. </a:t>
            </a:r>
            <a:r>
              <a:rPr lang="en-US" sz="4000" dirty="0"/>
              <a:t>We can teach grammar at the point of need.</a:t>
            </a:r>
          </a:p>
        </p:txBody>
      </p:sp>
      <p:pic>
        <p:nvPicPr>
          <p:cNvPr id="5" name="Picture 4" descr="Text, email&#10;&#10;Description automatically generated">
            <a:extLst>
              <a:ext uri="{FF2B5EF4-FFF2-40B4-BE49-F238E27FC236}">
                <a16:creationId xmlns:a16="http://schemas.microsoft.com/office/drawing/2014/main" id="{2F7E0BAE-B2BD-6A4C-B7E4-A0D0A0E1FCD2}"/>
              </a:ext>
            </a:extLst>
          </p:cNvPr>
          <p:cNvPicPr>
            <a:picLocks noChangeAspect="1"/>
          </p:cNvPicPr>
          <p:nvPr/>
        </p:nvPicPr>
        <p:blipFill>
          <a:blip r:embed="rId3"/>
          <a:stretch>
            <a:fillRect/>
          </a:stretch>
        </p:blipFill>
        <p:spPr>
          <a:xfrm>
            <a:off x="2494454" y="2004189"/>
            <a:ext cx="6980621" cy="3843054"/>
          </a:xfrm>
          <a:prstGeom prst="rect">
            <a:avLst/>
          </a:prstGeom>
        </p:spPr>
      </p:pic>
    </p:spTree>
    <p:extLst>
      <p:ext uri="{BB962C8B-B14F-4D97-AF65-F5344CB8AC3E}">
        <p14:creationId xmlns:p14="http://schemas.microsoft.com/office/powerpoint/2010/main" val="1047713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E67BC-E63C-4040-8BC1-953080E990B2}"/>
              </a:ext>
            </a:extLst>
          </p:cNvPr>
          <p:cNvSpPr>
            <a:spLocks noGrp="1"/>
          </p:cNvSpPr>
          <p:nvPr>
            <p:ph type="title"/>
          </p:nvPr>
        </p:nvSpPr>
        <p:spPr/>
        <p:txBody>
          <a:bodyPr/>
          <a:lstStyle/>
          <a:p>
            <a:endParaRPr lang="en-US"/>
          </a:p>
        </p:txBody>
      </p:sp>
      <p:pic>
        <p:nvPicPr>
          <p:cNvPr id="15" name="Content Placeholder 14" descr="A piece of paper with writing on it&#10;&#10;Description automatically generated">
            <a:extLst>
              <a:ext uri="{FF2B5EF4-FFF2-40B4-BE49-F238E27FC236}">
                <a16:creationId xmlns:a16="http://schemas.microsoft.com/office/drawing/2014/main" id="{B977C0FB-3AF2-524A-944B-63C0E363D24D}"/>
              </a:ext>
            </a:extLst>
          </p:cNvPr>
          <p:cNvPicPr>
            <a:picLocks noGrp="1" noChangeAspect="1"/>
          </p:cNvPicPr>
          <p:nvPr>
            <p:ph idx="1"/>
          </p:nvPr>
        </p:nvPicPr>
        <p:blipFill>
          <a:blip r:embed="rId2"/>
          <a:stretch>
            <a:fillRect/>
          </a:stretch>
        </p:blipFill>
        <p:spPr>
          <a:xfrm>
            <a:off x="1049450" y="762000"/>
            <a:ext cx="4562321" cy="5128050"/>
          </a:xfrm>
        </p:spPr>
      </p:pic>
      <p:sp>
        <p:nvSpPr>
          <p:cNvPr id="16" name="Oval 15">
            <a:extLst>
              <a:ext uri="{FF2B5EF4-FFF2-40B4-BE49-F238E27FC236}">
                <a16:creationId xmlns:a16="http://schemas.microsoft.com/office/drawing/2014/main" id="{6A41265A-A60D-7E49-B17D-9A8274295D75}"/>
              </a:ext>
            </a:extLst>
          </p:cNvPr>
          <p:cNvSpPr/>
          <p:nvPr/>
        </p:nvSpPr>
        <p:spPr>
          <a:xfrm rot="19971892">
            <a:off x="4421480" y="3902146"/>
            <a:ext cx="1169896" cy="371759"/>
          </a:xfrm>
          <a:prstGeom prst="ellipse">
            <a:avLst/>
          </a:prstGeom>
          <a:noFill/>
          <a:ln w="444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13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E67BC-E63C-4040-8BC1-953080E990B2}"/>
              </a:ext>
            </a:extLst>
          </p:cNvPr>
          <p:cNvSpPr>
            <a:spLocks noGrp="1"/>
          </p:cNvSpPr>
          <p:nvPr>
            <p:ph type="title"/>
          </p:nvPr>
        </p:nvSpPr>
        <p:spPr/>
        <p:txBody>
          <a:bodyPr/>
          <a:lstStyle/>
          <a:p>
            <a:endParaRPr lang="en-US"/>
          </a:p>
        </p:txBody>
      </p:sp>
      <p:pic>
        <p:nvPicPr>
          <p:cNvPr id="7" name="Picture 6" descr="A piece of paper with writing on it&#10;&#10;Description automatically generated with medium confidence">
            <a:extLst>
              <a:ext uri="{FF2B5EF4-FFF2-40B4-BE49-F238E27FC236}">
                <a16:creationId xmlns:a16="http://schemas.microsoft.com/office/drawing/2014/main" id="{9D69B378-E28F-CF47-904C-CDF2EB58E398}"/>
              </a:ext>
            </a:extLst>
          </p:cNvPr>
          <p:cNvPicPr>
            <a:picLocks noChangeAspect="1"/>
          </p:cNvPicPr>
          <p:nvPr/>
        </p:nvPicPr>
        <p:blipFill>
          <a:blip r:embed="rId2"/>
          <a:stretch>
            <a:fillRect/>
          </a:stretch>
        </p:blipFill>
        <p:spPr>
          <a:xfrm>
            <a:off x="6580230" y="151997"/>
            <a:ext cx="4849770" cy="6554006"/>
          </a:xfrm>
          <a:prstGeom prst="rect">
            <a:avLst/>
          </a:prstGeom>
        </p:spPr>
      </p:pic>
      <p:pic>
        <p:nvPicPr>
          <p:cNvPr id="15" name="Content Placeholder 14" descr="A piece of paper with writing on it&#10;&#10;Description automatically generated">
            <a:extLst>
              <a:ext uri="{FF2B5EF4-FFF2-40B4-BE49-F238E27FC236}">
                <a16:creationId xmlns:a16="http://schemas.microsoft.com/office/drawing/2014/main" id="{B977C0FB-3AF2-524A-944B-63C0E363D24D}"/>
              </a:ext>
            </a:extLst>
          </p:cNvPr>
          <p:cNvPicPr>
            <a:picLocks noGrp="1" noChangeAspect="1"/>
          </p:cNvPicPr>
          <p:nvPr>
            <p:ph idx="1"/>
          </p:nvPr>
        </p:nvPicPr>
        <p:blipFill>
          <a:blip r:embed="rId3"/>
          <a:stretch>
            <a:fillRect/>
          </a:stretch>
        </p:blipFill>
        <p:spPr>
          <a:xfrm>
            <a:off x="1049450" y="762000"/>
            <a:ext cx="4562321" cy="5128050"/>
          </a:xfrm>
        </p:spPr>
      </p:pic>
      <p:sp>
        <p:nvSpPr>
          <p:cNvPr id="16" name="Oval 15">
            <a:extLst>
              <a:ext uri="{FF2B5EF4-FFF2-40B4-BE49-F238E27FC236}">
                <a16:creationId xmlns:a16="http://schemas.microsoft.com/office/drawing/2014/main" id="{6A41265A-A60D-7E49-B17D-9A8274295D75}"/>
              </a:ext>
            </a:extLst>
          </p:cNvPr>
          <p:cNvSpPr/>
          <p:nvPr/>
        </p:nvSpPr>
        <p:spPr>
          <a:xfrm rot="19971892">
            <a:off x="4421480" y="3902146"/>
            <a:ext cx="1169896" cy="371759"/>
          </a:xfrm>
          <a:prstGeom prst="ellipse">
            <a:avLst/>
          </a:prstGeom>
          <a:noFill/>
          <a:ln w="444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ular Callout 5">
            <a:extLst>
              <a:ext uri="{FF2B5EF4-FFF2-40B4-BE49-F238E27FC236}">
                <a16:creationId xmlns:a16="http://schemas.microsoft.com/office/drawing/2014/main" id="{3EC7A8DE-739F-4A47-8028-5925ED7AC293}"/>
              </a:ext>
            </a:extLst>
          </p:cNvPr>
          <p:cNvSpPr/>
          <p:nvPr/>
        </p:nvSpPr>
        <p:spPr>
          <a:xfrm>
            <a:off x="6580230" y="2537927"/>
            <a:ext cx="4674012" cy="909345"/>
          </a:xfrm>
          <a:prstGeom prst="wedgeRoundRectCallout">
            <a:avLst>
              <a:gd name="adj1" fmla="val 25816"/>
              <a:gd name="adj2" fmla="val 95928"/>
              <a:gd name="adj3" fmla="val 16667"/>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t>We like salsa music because it makes us feel happy [and] relaxed.</a:t>
            </a:r>
            <a:endParaRPr lang="en-US" sz="2000" i="1" dirty="0"/>
          </a:p>
        </p:txBody>
      </p:sp>
      <p:cxnSp>
        <p:nvCxnSpPr>
          <p:cNvPr id="4" name="Straight Connector 3">
            <a:extLst>
              <a:ext uri="{FF2B5EF4-FFF2-40B4-BE49-F238E27FC236}">
                <a16:creationId xmlns:a16="http://schemas.microsoft.com/office/drawing/2014/main" id="{66818749-3E39-8547-9E04-42DEAD3F9E00}"/>
              </a:ext>
            </a:extLst>
          </p:cNvPr>
          <p:cNvCxnSpPr>
            <a:cxnSpLocks/>
          </p:cNvCxnSpPr>
          <p:nvPr/>
        </p:nvCxnSpPr>
        <p:spPr>
          <a:xfrm flipV="1">
            <a:off x="8360229" y="4487134"/>
            <a:ext cx="2239347" cy="33102"/>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3CB2C86-65BD-9240-9595-E79F5DBEE771}"/>
              </a:ext>
            </a:extLst>
          </p:cNvPr>
          <p:cNvCxnSpPr>
            <a:cxnSpLocks/>
          </p:cNvCxnSpPr>
          <p:nvPr/>
        </p:nvCxnSpPr>
        <p:spPr>
          <a:xfrm>
            <a:off x="7169022" y="4919450"/>
            <a:ext cx="3635827"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B976F0C-5228-DC41-AFCA-30E80EE32853}"/>
              </a:ext>
            </a:extLst>
          </p:cNvPr>
          <p:cNvCxnSpPr>
            <a:cxnSpLocks/>
          </p:cNvCxnSpPr>
          <p:nvPr/>
        </p:nvCxnSpPr>
        <p:spPr>
          <a:xfrm>
            <a:off x="7131700" y="5370428"/>
            <a:ext cx="817982"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346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childTnLst>
                          </p:cTn>
                        </p:par>
                        <p:par>
                          <p:cTn id="14" fill="hold">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25" name="Freeform: Shape 24">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27" name="Freeform: Shape 26">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29" name="Rectangle 28">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5" name="Content Placeholder 4" descr="A picture containing ground&#10;&#10;Description automatically generated">
            <a:extLst>
              <a:ext uri="{FF2B5EF4-FFF2-40B4-BE49-F238E27FC236}">
                <a16:creationId xmlns:a16="http://schemas.microsoft.com/office/drawing/2014/main" id="{4C4E9C3D-3619-F041-8059-1F7750155B5D}"/>
              </a:ext>
            </a:extLst>
          </p:cNvPr>
          <p:cNvPicPr>
            <a:picLocks noGrp="1" noChangeAspect="1"/>
          </p:cNvPicPr>
          <p:nvPr>
            <p:ph idx="1"/>
          </p:nvPr>
        </p:nvPicPr>
        <p:blipFill rotWithShape="1">
          <a:blip r:embed="rId3"/>
          <a:srcRect l="7877" r="2337"/>
          <a:stretch/>
        </p:blipFill>
        <p:spPr>
          <a:xfrm>
            <a:off x="20" y="10"/>
            <a:ext cx="6095980" cy="6857990"/>
          </a:xfrm>
          <a:custGeom>
            <a:avLst/>
            <a:gdLst/>
            <a:ahLst/>
            <a:cxnLst/>
            <a:rect l="l" t="t" r="r" b="b"/>
            <a:pathLst>
              <a:path w="6096000" h="6858000">
                <a:moveTo>
                  <a:pt x="0" y="0"/>
                </a:moveTo>
                <a:lnTo>
                  <a:pt x="2758239" y="0"/>
                </a:lnTo>
                <a:lnTo>
                  <a:pt x="2916747" y="218181"/>
                </a:lnTo>
                <a:cubicBezTo>
                  <a:pt x="3525935" y="1023180"/>
                  <a:pt x="4281133" y="1818277"/>
                  <a:pt x="4839749" y="2631787"/>
                </a:cubicBezTo>
                <a:cubicBezTo>
                  <a:pt x="5571203" y="3696928"/>
                  <a:pt x="6122704" y="4799581"/>
                  <a:pt x="6095001" y="5672947"/>
                </a:cubicBezTo>
                <a:cubicBezTo>
                  <a:pt x="6083564" y="6040467"/>
                  <a:pt x="5972980" y="6348559"/>
                  <a:pt x="5792922" y="6612444"/>
                </a:cubicBezTo>
                <a:cubicBezTo>
                  <a:pt x="5755410" y="6667420"/>
                  <a:pt x="5714882" y="6720477"/>
                  <a:pt x="5671607" y="6771753"/>
                </a:cubicBezTo>
                <a:lnTo>
                  <a:pt x="5591643" y="6858000"/>
                </a:lnTo>
                <a:lnTo>
                  <a:pt x="0" y="6858000"/>
                </a:lnTo>
                <a:close/>
              </a:path>
            </a:pathLst>
          </a:custGeom>
        </p:spPr>
      </p:pic>
      <p:sp>
        <p:nvSpPr>
          <p:cNvPr id="31" name="Freeform: Shape 30">
            <a:extLst>
              <a:ext uri="{FF2B5EF4-FFF2-40B4-BE49-F238E27FC236}">
                <a16:creationId xmlns:a16="http://schemas.microsoft.com/office/drawing/2014/main" id="{55F5D1E8-E605-4EFC-8912-6E191F84F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789134">
            <a:off x="2400596" y="454890"/>
            <a:ext cx="3969651" cy="5948221"/>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B85E950B-6C14-9443-888A-072DD785649A}"/>
              </a:ext>
            </a:extLst>
          </p:cNvPr>
          <p:cNvSpPr>
            <a:spLocks noGrp="1"/>
          </p:cNvSpPr>
          <p:nvPr>
            <p:ph type="title"/>
          </p:nvPr>
        </p:nvSpPr>
        <p:spPr>
          <a:xfrm>
            <a:off x="5849829" y="510904"/>
            <a:ext cx="5419790" cy="994348"/>
          </a:xfrm>
        </p:spPr>
        <p:txBody>
          <a:bodyPr vert="horz" lIns="91440" tIns="45720" rIns="91440" bIns="45720" rtlCol="0" anchor="b">
            <a:normAutofit/>
          </a:bodyPr>
          <a:lstStyle/>
          <a:p>
            <a:r>
              <a:rPr lang="en-US" kern="1200" dirty="0">
                <a:solidFill>
                  <a:schemeClr val="tx1"/>
                </a:solidFill>
                <a:latin typeface="+mj-lt"/>
                <a:ea typeface="+mj-ea"/>
                <a:cs typeface="+mj-cs"/>
              </a:rPr>
              <a:t>Final Comments</a:t>
            </a:r>
          </a:p>
        </p:txBody>
      </p:sp>
      <p:pic>
        <p:nvPicPr>
          <p:cNvPr id="9" name="Content Placeholder 4">
            <a:extLst>
              <a:ext uri="{FF2B5EF4-FFF2-40B4-BE49-F238E27FC236}">
                <a16:creationId xmlns:a16="http://schemas.microsoft.com/office/drawing/2014/main" id="{F89D5E36-3A74-A040-A964-FBBC0F900D7E}"/>
              </a:ext>
            </a:extLst>
          </p:cNvPr>
          <p:cNvPicPr>
            <a:picLocks noChangeAspect="1"/>
          </p:cNvPicPr>
          <p:nvPr/>
        </p:nvPicPr>
        <p:blipFill>
          <a:blip r:embed="rId4"/>
          <a:stretch>
            <a:fillRect/>
          </a:stretch>
        </p:blipFill>
        <p:spPr>
          <a:xfrm>
            <a:off x="6926060" y="2113811"/>
            <a:ext cx="4701092" cy="4038449"/>
          </a:xfrm>
          <a:prstGeom prst="rect">
            <a:avLst/>
          </a:prstGeom>
          <a:ln>
            <a:noFill/>
          </a:ln>
          <a:effectLst>
            <a:softEdge rad="112500"/>
          </a:effectLst>
        </p:spPr>
      </p:pic>
    </p:spTree>
    <p:extLst>
      <p:ext uri="{BB962C8B-B14F-4D97-AF65-F5344CB8AC3E}">
        <p14:creationId xmlns:p14="http://schemas.microsoft.com/office/powerpoint/2010/main" val="2004209985"/>
      </p:ext>
    </p:extLst>
  </p:cSld>
  <p:clrMapOvr>
    <a:masterClrMapping/>
  </p:clrMapOvr>
</p:sld>
</file>

<file path=ppt/theme/theme1.xml><?xml version="1.0" encoding="utf-8"?>
<a:theme xmlns:a="http://schemas.openxmlformats.org/drawingml/2006/main" name="PebbleVTI">
  <a:themeElements>
    <a:clrScheme name="AnalogousFromLightSeedLeftStep">
      <a:dk1>
        <a:srgbClr val="000000"/>
      </a:dk1>
      <a:lt1>
        <a:srgbClr val="FFFFFF"/>
      </a:lt1>
      <a:dk2>
        <a:srgbClr val="242941"/>
      </a:dk2>
      <a:lt2>
        <a:srgbClr val="E8E7E2"/>
      </a:lt2>
      <a:accent1>
        <a:srgbClr val="7586E7"/>
      </a:accent1>
      <a:accent2>
        <a:srgbClr val="56A6E2"/>
      </a:accent2>
      <a:accent3>
        <a:srgbClr val="49B1B3"/>
      </a:accent3>
      <a:accent4>
        <a:srgbClr val="45B689"/>
      </a:accent4>
      <a:accent5>
        <a:srgbClr val="41B957"/>
      </a:accent5>
      <a:accent6>
        <a:srgbClr val="5FB545"/>
      </a:accent6>
      <a:hlink>
        <a:srgbClr val="8C8354"/>
      </a:hlink>
      <a:folHlink>
        <a:srgbClr val="7F7F7F"/>
      </a:folHlink>
    </a:clrScheme>
    <a:fontScheme name="Custom 4">
      <a:majorFont>
        <a:latin typeface="Sitka Subhead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14673</TotalTime>
  <Words>1176</Words>
  <Application>Microsoft Macintosh PowerPoint</Application>
  <PresentationFormat>Widescreen</PresentationFormat>
  <Paragraphs>194</Paragraphs>
  <Slides>40</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Avenir Next LT Pro</vt:lpstr>
      <vt:lpstr>Avenir Next LT Pro Light</vt:lpstr>
      <vt:lpstr>Calibri</vt:lpstr>
      <vt:lpstr>Sitka Subheading</vt:lpstr>
      <vt:lpstr>PebbleVTI</vt:lpstr>
      <vt:lpstr>Breaking the Mold: Paragraphing for Beginners</vt:lpstr>
      <vt:lpstr>What is this student’s level? </vt:lpstr>
      <vt:lpstr>A compound-complex sentence?!</vt:lpstr>
      <vt:lpstr>What are beginning writers capable of?</vt:lpstr>
      <vt:lpstr>What is CEFR?</vt:lpstr>
      <vt:lpstr>PowerPoint Presentation</vt:lpstr>
      <vt:lpstr>CEFR A1</vt:lpstr>
      <vt:lpstr>CEFR A2</vt:lpstr>
      <vt:lpstr>CEFR A2+</vt:lpstr>
      <vt:lpstr>CEFR B1</vt:lpstr>
      <vt:lpstr>What are beginning writers capable of?</vt:lpstr>
      <vt:lpstr>What are beginning writers capable of?</vt:lpstr>
      <vt:lpstr>What are beginning writers capable of?</vt:lpstr>
      <vt:lpstr>What are we accustomed to? </vt:lpstr>
      <vt:lpstr>A help or a hinder?</vt:lpstr>
      <vt:lpstr>Can beginner students handle multiple paragraphs? </vt:lpstr>
      <vt:lpstr>PowerPoint Presentation</vt:lpstr>
      <vt:lpstr>Why teach multiple paragraphs at the beginner level?</vt:lpstr>
      <vt:lpstr>Why teach multiple paragraphs at the beginner level?</vt:lpstr>
      <vt:lpstr>Why teach multiple paragraphs at the beginner level?</vt:lpstr>
      <vt:lpstr>Why teach multiple paragraphs at the beginner level?</vt:lpstr>
      <vt:lpstr>1. Paragraphing should be a smaller jump.</vt:lpstr>
      <vt:lpstr>Most Textbooks</vt:lpstr>
      <vt:lpstr>Two-Paragraph Assignments </vt:lpstr>
      <vt:lpstr>Two-Paragraph Assignments </vt:lpstr>
      <vt:lpstr>Two-Paragraph Assignments </vt:lpstr>
      <vt:lpstr>Two-Paragraph Assignments </vt:lpstr>
      <vt:lpstr>2. More of the students’ ideas are relevant</vt:lpstr>
      <vt:lpstr>Forced “unity” can be constricting.</vt:lpstr>
      <vt:lpstr>Can you spot the irrelevant sentence?</vt:lpstr>
      <vt:lpstr>Can you spot the irrelevant sentence?</vt:lpstr>
      <vt:lpstr>It doesn’t have to be irrelevant…. </vt:lpstr>
      <vt:lpstr>3. Concluding Sentences make more sense.</vt:lpstr>
      <vt:lpstr>PowerPoint Presentation</vt:lpstr>
      <vt:lpstr>PowerPoint Presentation</vt:lpstr>
      <vt:lpstr>PowerPoint Presentation</vt:lpstr>
      <vt:lpstr>4. We can teach grammar at the point of need.</vt:lpstr>
      <vt:lpstr>PowerPoint Presentation</vt:lpstr>
      <vt:lpstr>PowerPoint Presentation</vt:lpstr>
      <vt:lpstr>Final 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the Sentence: What beginning writers CAN do</dc:title>
  <dc:creator>Ward, Colin</dc:creator>
  <cp:lastModifiedBy>Ward, Colin</cp:lastModifiedBy>
  <cp:revision>34</cp:revision>
  <dcterms:created xsi:type="dcterms:W3CDTF">2021-11-11T04:03:02Z</dcterms:created>
  <dcterms:modified xsi:type="dcterms:W3CDTF">2022-01-29T17:07:44Z</dcterms:modified>
</cp:coreProperties>
</file>